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1"/>
  </p:notesMasterIdLst>
  <p:handoutMasterIdLst>
    <p:handoutMasterId r:id="rId52"/>
  </p:handoutMasterIdLst>
  <p:sldIdLst>
    <p:sldId id="762" r:id="rId4"/>
    <p:sldId id="258" r:id="rId5"/>
    <p:sldId id="763" r:id="rId6"/>
    <p:sldId id="764" r:id="rId7"/>
    <p:sldId id="765" r:id="rId8"/>
    <p:sldId id="766" r:id="rId9"/>
    <p:sldId id="257" r:id="rId10"/>
    <p:sldId id="280" r:id="rId11"/>
    <p:sldId id="731" r:id="rId12"/>
    <p:sldId id="732" r:id="rId13"/>
    <p:sldId id="733" r:id="rId14"/>
    <p:sldId id="366" r:id="rId15"/>
    <p:sldId id="340" r:id="rId16"/>
    <p:sldId id="693" r:id="rId17"/>
    <p:sldId id="694" r:id="rId18"/>
    <p:sldId id="370" r:id="rId19"/>
    <p:sldId id="371" r:id="rId20"/>
    <p:sldId id="734" r:id="rId21"/>
    <p:sldId id="736" r:id="rId22"/>
    <p:sldId id="735" r:id="rId23"/>
    <p:sldId id="737" r:id="rId24"/>
    <p:sldId id="738" r:id="rId25"/>
    <p:sldId id="739" r:id="rId26"/>
    <p:sldId id="740" r:id="rId27"/>
    <p:sldId id="741" r:id="rId28"/>
    <p:sldId id="742" r:id="rId29"/>
    <p:sldId id="743" r:id="rId30"/>
    <p:sldId id="744" r:id="rId31"/>
    <p:sldId id="745" r:id="rId32"/>
    <p:sldId id="746" r:id="rId33"/>
    <p:sldId id="748" r:id="rId34"/>
    <p:sldId id="749" r:id="rId35"/>
    <p:sldId id="750" r:id="rId36"/>
    <p:sldId id="751" r:id="rId37"/>
    <p:sldId id="752" r:id="rId38"/>
    <p:sldId id="753" r:id="rId39"/>
    <p:sldId id="768" r:id="rId40"/>
    <p:sldId id="769" r:id="rId41"/>
    <p:sldId id="770" r:id="rId42"/>
    <p:sldId id="756" r:id="rId43"/>
    <p:sldId id="402" r:id="rId44"/>
    <p:sldId id="459" r:id="rId45"/>
    <p:sldId id="757" r:id="rId46"/>
    <p:sldId id="760" r:id="rId47"/>
    <p:sldId id="761" r:id="rId48"/>
    <p:sldId id="767" r:id="rId49"/>
    <p:sldId id="268" r:id="rId50"/>
  </p:sldIdLst>
  <p:sldSz cx="12198350" cy="6859270"/>
  <p:notesSz cx="6858000" cy="9144000"/>
  <p:defaultTextStyle>
    <a:defPPr>
      <a:defRPr lang="en-US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83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3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03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27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7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47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70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2928" userDrawn="1">
          <p15:clr>
            <a:srgbClr val="A4A3A4"/>
          </p15:clr>
        </p15:guide>
        <p15:guide id="3" pos="866" userDrawn="1">
          <p15:clr>
            <a:srgbClr val="A4A3A4"/>
          </p15:clr>
        </p15:guide>
        <p15:guide id="4" pos="37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6D8D"/>
    <a:srgbClr val="3E5CCC"/>
    <a:srgbClr val="92D050"/>
    <a:srgbClr val="3A4187"/>
    <a:srgbClr val="8C9EE0"/>
    <a:srgbClr val="28A7E1"/>
    <a:srgbClr val="1A8ABC"/>
    <a:srgbClr val="A4B3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5681" autoAdjust="0"/>
  </p:normalViewPr>
  <p:slideViewPr>
    <p:cSldViewPr showGuides="1">
      <p:cViewPr varScale="1">
        <p:scale>
          <a:sx n="91" d="100"/>
          <a:sy n="91" d="100"/>
        </p:scale>
        <p:origin x="252" y="48"/>
      </p:cViewPr>
      <p:guideLst>
        <p:guide orient="horz" pos="2160"/>
        <p:guide orient="horz" pos="2928"/>
        <p:guide pos="866"/>
        <p:guide pos="37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2852" y="3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notesMaster" Target="notesMasters/notesMaster1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648A5-1AAC-44C2-A860-4F80AF8A9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4BE859-46AC-4E08-A9B0-A4992BE5FD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F97D0-0773-4E69-AF7F-C79F2523E1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1F428-825D-447D-9C0B-75CC2874064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876" y="2841225"/>
            <a:ext cx="10368598" cy="196048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9753" y="5182800"/>
            <a:ext cx="8538845" cy="233734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9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9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88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84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87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366269"/>
            <a:ext cx="10978515" cy="152435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918" y="2134095"/>
            <a:ext cx="10978515" cy="603601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43804" y="366269"/>
            <a:ext cx="2744629" cy="780384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918" y="366269"/>
            <a:ext cx="8030580" cy="780384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876" y="2841225"/>
            <a:ext cx="10368598" cy="196048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9753" y="5182800"/>
            <a:ext cx="8538845" cy="233734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9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9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88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84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87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一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700" y="352424"/>
            <a:ext cx="5334000" cy="42941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918" y="1143795"/>
            <a:ext cx="10978515" cy="5029200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700" y="362744"/>
            <a:ext cx="6581775" cy="4000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918" y="1600994"/>
            <a:ext cx="10978515" cy="4572000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1375" y="984137"/>
            <a:ext cx="10747058" cy="46445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3"/>
          <p:cNvSpPr/>
          <p:nvPr userDrawn="1"/>
        </p:nvSpPr>
        <p:spPr>
          <a:xfrm>
            <a:off x="-73026" y="0"/>
            <a:ext cx="12271375" cy="6859588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ECEC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10" name="TextBox 1"/>
          <p:cNvSpPr txBox="1"/>
          <p:nvPr userDrawn="1"/>
        </p:nvSpPr>
        <p:spPr>
          <a:xfrm>
            <a:off x="2172326" y="711365"/>
            <a:ext cx="1359346" cy="886482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6935"/>
              </a:lnSpc>
            </a:pPr>
            <a:r>
              <a:rPr lang="zh-CN" altLang="en-US" sz="5300" dirty="0">
                <a:solidFill>
                  <a:srgbClr val="4197D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内容</a:t>
            </a:r>
            <a:endParaRPr lang="en-US" altLang="zh-CN" sz="5300" dirty="0">
              <a:solidFill>
                <a:srgbClr val="4197DF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TextBox 1"/>
          <p:cNvSpPr txBox="1"/>
          <p:nvPr userDrawn="1"/>
        </p:nvSpPr>
        <p:spPr>
          <a:xfrm>
            <a:off x="2233987" y="1642914"/>
            <a:ext cx="1274388" cy="266761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900" dirty="0">
                <a:solidFill>
                  <a:srgbClr val="4197D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CONTENTS</a:t>
            </a:r>
            <a:endParaRPr lang="en-US" altLang="zh-CN" sz="1900" dirty="0">
              <a:solidFill>
                <a:srgbClr val="4197D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"/>
          <p:cNvSpPr txBox="1"/>
          <p:nvPr userDrawn="1"/>
        </p:nvSpPr>
        <p:spPr>
          <a:xfrm>
            <a:off x="3567791" y="762794"/>
            <a:ext cx="718145" cy="946434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6935"/>
              </a:lnSpc>
            </a:pPr>
            <a:r>
              <a:rPr lang="zh-CN" altLang="en-US" sz="2800" dirty="0">
                <a:solidFill>
                  <a:srgbClr val="4197D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导航</a:t>
            </a:r>
            <a:endParaRPr lang="en-US" altLang="zh-CN" sz="2800" dirty="0">
              <a:solidFill>
                <a:srgbClr val="4197DF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1571625" y="828675"/>
            <a:ext cx="488950" cy="985838"/>
          </a:xfrm>
          <a:prstGeom prst="rect">
            <a:avLst/>
          </a:prstGeom>
          <a:solidFill>
            <a:srgbClr val="1A8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366269"/>
            <a:ext cx="10978515" cy="152435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17" y="2134095"/>
            <a:ext cx="5387605" cy="6036015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28" y="2134095"/>
            <a:ext cx="5387605" cy="6036015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366269"/>
            <a:ext cx="10978515" cy="15243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18" y="2047291"/>
            <a:ext cx="5389723" cy="85321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835" indent="0">
              <a:buNone/>
              <a:defRPr sz="2400" b="1"/>
            </a:lvl3pPr>
            <a:lvl4pPr marL="1829435" indent="0">
              <a:buNone/>
              <a:defRPr sz="2100" b="1"/>
            </a:lvl4pPr>
            <a:lvl5pPr marL="2439035" indent="0">
              <a:buNone/>
              <a:defRPr sz="2100" b="1"/>
            </a:lvl5pPr>
            <a:lvl6pPr marL="3049270" indent="0">
              <a:buNone/>
              <a:defRPr sz="2100" b="1"/>
            </a:lvl6pPr>
            <a:lvl7pPr marL="3658870" indent="0">
              <a:buNone/>
              <a:defRPr sz="2100" b="1"/>
            </a:lvl7pPr>
            <a:lvl8pPr marL="4268470" indent="0">
              <a:buNone/>
              <a:defRPr sz="2100" b="1"/>
            </a:lvl8pPr>
            <a:lvl9pPr marL="4878705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18" y="2900505"/>
            <a:ext cx="5389723" cy="526960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593" y="2047291"/>
            <a:ext cx="5391840" cy="85321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835" indent="0">
              <a:buNone/>
              <a:defRPr sz="2400" b="1"/>
            </a:lvl3pPr>
            <a:lvl4pPr marL="1829435" indent="0">
              <a:buNone/>
              <a:defRPr sz="2100" b="1"/>
            </a:lvl4pPr>
            <a:lvl5pPr marL="2439035" indent="0">
              <a:buNone/>
              <a:defRPr sz="2100" b="1"/>
            </a:lvl5pPr>
            <a:lvl6pPr marL="3049270" indent="0">
              <a:buNone/>
              <a:defRPr sz="2100" b="1"/>
            </a:lvl6pPr>
            <a:lvl7pPr marL="3658870" indent="0">
              <a:buNone/>
              <a:defRPr sz="2100" b="1"/>
            </a:lvl7pPr>
            <a:lvl8pPr marL="4268470" indent="0">
              <a:buNone/>
              <a:defRPr sz="2100" b="1"/>
            </a:lvl8pPr>
            <a:lvl9pPr marL="4878705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593" y="2900505"/>
            <a:ext cx="5391840" cy="526960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364151"/>
            <a:ext cx="4013173" cy="1549759"/>
          </a:xfrm>
          <a:prstGeom prst="rect">
            <a:avLst/>
          </a:prstGeo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9216" y="364152"/>
            <a:ext cx="6819216" cy="7805958"/>
          </a:xfrm>
          <a:prstGeom prst="rect">
            <a:avLst/>
          </a:prstGeo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918" y="1913910"/>
            <a:ext cx="4013173" cy="62561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835" indent="0">
              <a:buNone/>
              <a:defRPr sz="1300"/>
            </a:lvl3pPr>
            <a:lvl4pPr marL="1829435" indent="0">
              <a:buNone/>
              <a:defRPr sz="1200"/>
            </a:lvl4pPr>
            <a:lvl5pPr marL="2439035" indent="0">
              <a:buNone/>
              <a:defRPr sz="1200"/>
            </a:lvl5pPr>
            <a:lvl6pPr marL="3049270" indent="0">
              <a:buNone/>
              <a:defRPr sz="1200"/>
            </a:lvl6pPr>
            <a:lvl7pPr marL="3658870" indent="0">
              <a:buNone/>
              <a:defRPr sz="1200"/>
            </a:lvl7pPr>
            <a:lvl8pPr marL="4268470" indent="0">
              <a:buNone/>
              <a:defRPr sz="1200"/>
            </a:lvl8pPr>
            <a:lvl9pPr marL="4878705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一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700" y="352424"/>
            <a:ext cx="5334000" cy="42941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918" y="1143795"/>
            <a:ext cx="10978515" cy="5029200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962" y="6402282"/>
            <a:ext cx="7319010" cy="755826"/>
          </a:xfrm>
          <a:prstGeom prst="rect">
            <a:avLst/>
          </a:prstGeo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0962" y="817223"/>
            <a:ext cx="7319010" cy="54876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835" indent="0">
              <a:buNone/>
              <a:defRPr sz="3200"/>
            </a:lvl3pPr>
            <a:lvl4pPr marL="1829435" indent="0">
              <a:buNone/>
              <a:defRPr sz="2700"/>
            </a:lvl4pPr>
            <a:lvl5pPr marL="2439035" indent="0">
              <a:buNone/>
              <a:defRPr sz="2700"/>
            </a:lvl5pPr>
            <a:lvl6pPr marL="3049270" indent="0">
              <a:buNone/>
              <a:defRPr sz="2700"/>
            </a:lvl6pPr>
            <a:lvl7pPr marL="3658870" indent="0">
              <a:buNone/>
              <a:defRPr sz="2700"/>
            </a:lvl7pPr>
            <a:lvl8pPr marL="4268470" indent="0">
              <a:buNone/>
              <a:defRPr sz="2700"/>
            </a:lvl8pPr>
            <a:lvl9pPr marL="4878705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0962" y="7158108"/>
            <a:ext cx="7319010" cy="10733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835" indent="0">
              <a:buNone/>
              <a:defRPr sz="1300"/>
            </a:lvl3pPr>
            <a:lvl4pPr marL="1829435" indent="0">
              <a:buNone/>
              <a:defRPr sz="1200"/>
            </a:lvl4pPr>
            <a:lvl5pPr marL="2439035" indent="0">
              <a:buNone/>
              <a:defRPr sz="1200"/>
            </a:lvl5pPr>
            <a:lvl6pPr marL="3049270" indent="0">
              <a:buNone/>
              <a:defRPr sz="1200"/>
            </a:lvl6pPr>
            <a:lvl7pPr marL="3658870" indent="0">
              <a:buNone/>
              <a:defRPr sz="1200"/>
            </a:lvl7pPr>
            <a:lvl8pPr marL="4268470" indent="0">
              <a:buNone/>
              <a:defRPr sz="1200"/>
            </a:lvl8pPr>
            <a:lvl9pPr marL="4878705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366269"/>
            <a:ext cx="10978515" cy="152435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918" y="2134095"/>
            <a:ext cx="10978515" cy="603601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43804" y="366269"/>
            <a:ext cx="2744629" cy="780384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918" y="366269"/>
            <a:ext cx="8030580" cy="780384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700" y="362744"/>
            <a:ext cx="6581775" cy="4000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918" y="1600994"/>
            <a:ext cx="10978515" cy="4572000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1375" y="984137"/>
            <a:ext cx="10747058" cy="46445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3"/>
          <p:cNvSpPr/>
          <p:nvPr userDrawn="1"/>
        </p:nvSpPr>
        <p:spPr>
          <a:xfrm>
            <a:off x="-73026" y="0"/>
            <a:ext cx="12271375" cy="6859588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ECEC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10" name="TextBox 1"/>
          <p:cNvSpPr txBox="1"/>
          <p:nvPr userDrawn="1"/>
        </p:nvSpPr>
        <p:spPr>
          <a:xfrm>
            <a:off x="2172326" y="711365"/>
            <a:ext cx="1359346" cy="886482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6935"/>
              </a:lnSpc>
            </a:pPr>
            <a:r>
              <a:rPr lang="zh-CN" altLang="en-US" sz="5300" dirty="0">
                <a:solidFill>
                  <a:srgbClr val="4197D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内容</a:t>
            </a:r>
            <a:endParaRPr lang="en-US" altLang="zh-CN" sz="5300" dirty="0">
              <a:solidFill>
                <a:srgbClr val="4197DF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TextBox 1"/>
          <p:cNvSpPr txBox="1"/>
          <p:nvPr userDrawn="1"/>
        </p:nvSpPr>
        <p:spPr>
          <a:xfrm>
            <a:off x="2233987" y="1642914"/>
            <a:ext cx="1274388" cy="266761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900" dirty="0">
                <a:solidFill>
                  <a:srgbClr val="4197D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CONTENTS</a:t>
            </a:r>
            <a:endParaRPr lang="en-US" altLang="zh-CN" sz="1900" dirty="0">
              <a:solidFill>
                <a:srgbClr val="4197D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"/>
          <p:cNvSpPr txBox="1"/>
          <p:nvPr userDrawn="1"/>
        </p:nvSpPr>
        <p:spPr>
          <a:xfrm>
            <a:off x="3567791" y="762794"/>
            <a:ext cx="718145" cy="946434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6935"/>
              </a:lnSpc>
            </a:pPr>
            <a:r>
              <a:rPr lang="zh-CN" altLang="en-US" sz="2800" dirty="0">
                <a:solidFill>
                  <a:srgbClr val="4197D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导航</a:t>
            </a:r>
            <a:endParaRPr lang="en-US" altLang="zh-CN" sz="2800" dirty="0">
              <a:solidFill>
                <a:srgbClr val="4197DF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1571625" y="828675"/>
            <a:ext cx="488950" cy="985838"/>
          </a:xfrm>
          <a:prstGeom prst="rect">
            <a:avLst/>
          </a:prstGeom>
          <a:solidFill>
            <a:srgbClr val="1A8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366269"/>
            <a:ext cx="10978515" cy="152435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17" y="2134095"/>
            <a:ext cx="5387605" cy="6036015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28" y="2134095"/>
            <a:ext cx="5387605" cy="6036015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366269"/>
            <a:ext cx="10978515" cy="15243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18" y="2047291"/>
            <a:ext cx="5389723" cy="85321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835" indent="0">
              <a:buNone/>
              <a:defRPr sz="2400" b="1"/>
            </a:lvl3pPr>
            <a:lvl4pPr marL="1829435" indent="0">
              <a:buNone/>
              <a:defRPr sz="2100" b="1"/>
            </a:lvl4pPr>
            <a:lvl5pPr marL="2439035" indent="0">
              <a:buNone/>
              <a:defRPr sz="2100" b="1"/>
            </a:lvl5pPr>
            <a:lvl6pPr marL="3049270" indent="0">
              <a:buNone/>
              <a:defRPr sz="2100" b="1"/>
            </a:lvl6pPr>
            <a:lvl7pPr marL="3658870" indent="0">
              <a:buNone/>
              <a:defRPr sz="2100" b="1"/>
            </a:lvl7pPr>
            <a:lvl8pPr marL="4268470" indent="0">
              <a:buNone/>
              <a:defRPr sz="2100" b="1"/>
            </a:lvl8pPr>
            <a:lvl9pPr marL="4878705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18" y="2900505"/>
            <a:ext cx="5389723" cy="526960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593" y="2047291"/>
            <a:ext cx="5391840" cy="85321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835" indent="0">
              <a:buNone/>
              <a:defRPr sz="2400" b="1"/>
            </a:lvl3pPr>
            <a:lvl4pPr marL="1829435" indent="0">
              <a:buNone/>
              <a:defRPr sz="2100" b="1"/>
            </a:lvl4pPr>
            <a:lvl5pPr marL="2439035" indent="0">
              <a:buNone/>
              <a:defRPr sz="2100" b="1"/>
            </a:lvl5pPr>
            <a:lvl6pPr marL="3049270" indent="0">
              <a:buNone/>
              <a:defRPr sz="2100" b="1"/>
            </a:lvl6pPr>
            <a:lvl7pPr marL="3658870" indent="0">
              <a:buNone/>
              <a:defRPr sz="2100" b="1"/>
            </a:lvl7pPr>
            <a:lvl8pPr marL="4268470" indent="0">
              <a:buNone/>
              <a:defRPr sz="2100" b="1"/>
            </a:lvl8pPr>
            <a:lvl9pPr marL="4878705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593" y="2900505"/>
            <a:ext cx="5391840" cy="526960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364151"/>
            <a:ext cx="4013173" cy="1549759"/>
          </a:xfrm>
          <a:prstGeom prst="rect">
            <a:avLst/>
          </a:prstGeo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9216" y="364152"/>
            <a:ext cx="6819216" cy="7805958"/>
          </a:xfrm>
          <a:prstGeom prst="rect">
            <a:avLst/>
          </a:prstGeo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918" y="1913910"/>
            <a:ext cx="4013173" cy="62561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835" indent="0">
              <a:buNone/>
              <a:defRPr sz="1300"/>
            </a:lvl3pPr>
            <a:lvl4pPr marL="1829435" indent="0">
              <a:buNone/>
              <a:defRPr sz="1200"/>
            </a:lvl4pPr>
            <a:lvl5pPr marL="2439035" indent="0">
              <a:buNone/>
              <a:defRPr sz="1200"/>
            </a:lvl5pPr>
            <a:lvl6pPr marL="3049270" indent="0">
              <a:buNone/>
              <a:defRPr sz="1200"/>
            </a:lvl6pPr>
            <a:lvl7pPr marL="3658870" indent="0">
              <a:buNone/>
              <a:defRPr sz="1200"/>
            </a:lvl7pPr>
            <a:lvl8pPr marL="4268470" indent="0">
              <a:buNone/>
              <a:defRPr sz="1200"/>
            </a:lvl8pPr>
            <a:lvl9pPr marL="4878705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962" y="6402282"/>
            <a:ext cx="7319010" cy="755826"/>
          </a:xfrm>
          <a:prstGeom prst="rect">
            <a:avLst/>
          </a:prstGeo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0962" y="817223"/>
            <a:ext cx="7319010" cy="54876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835" indent="0">
              <a:buNone/>
              <a:defRPr sz="3200"/>
            </a:lvl3pPr>
            <a:lvl4pPr marL="1829435" indent="0">
              <a:buNone/>
              <a:defRPr sz="2700"/>
            </a:lvl4pPr>
            <a:lvl5pPr marL="2439035" indent="0">
              <a:buNone/>
              <a:defRPr sz="2700"/>
            </a:lvl5pPr>
            <a:lvl6pPr marL="3049270" indent="0">
              <a:buNone/>
              <a:defRPr sz="2700"/>
            </a:lvl6pPr>
            <a:lvl7pPr marL="3658870" indent="0">
              <a:buNone/>
              <a:defRPr sz="2700"/>
            </a:lvl7pPr>
            <a:lvl8pPr marL="4268470" indent="0">
              <a:buNone/>
              <a:defRPr sz="2700"/>
            </a:lvl8pPr>
            <a:lvl9pPr marL="4878705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0962" y="7158108"/>
            <a:ext cx="7319010" cy="10733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835" indent="0">
              <a:buNone/>
              <a:defRPr sz="1300"/>
            </a:lvl3pPr>
            <a:lvl4pPr marL="1829435" indent="0">
              <a:buNone/>
              <a:defRPr sz="1200"/>
            </a:lvl4pPr>
            <a:lvl5pPr marL="2439035" indent="0">
              <a:buNone/>
              <a:defRPr sz="1200"/>
            </a:lvl5pPr>
            <a:lvl6pPr marL="3049270" indent="0">
              <a:buNone/>
              <a:defRPr sz="1200"/>
            </a:lvl6pPr>
            <a:lvl7pPr marL="3658870" indent="0">
              <a:buNone/>
              <a:defRPr sz="1200"/>
            </a:lvl7pPr>
            <a:lvl8pPr marL="4268470" indent="0">
              <a:buNone/>
              <a:defRPr sz="1200"/>
            </a:lvl8pPr>
            <a:lvl9pPr marL="4878705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917" y="8477096"/>
            <a:ext cx="2846282" cy="486946"/>
          </a:xfrm>
          <a:prstGeom prst="rect">
            <a:avLst/>
          </a:prstGeom>
        </p:spPr>
        <p:txBody>
          <a:bodyPr vert="horz" lIns="121963" tIns="60981" rIns="121963" bIns="60981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7770" y="8477096"/>
            <a:ext cx="3862811" cy="486946"/>
          </a:xfrm>
          <a:prstGeom prst="rect">
            <a:avLst/>
          </a:prstGeom>
        </p:spPr>
        <p:txBody>
          <a:bodyPr vert="horz" lIns="121963" tIns="60981" rIns="121963" bIns="60981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2151" y="8477096"/>
            <a:ext cx="2846282" cy="486946"/>
          </a:xfrm>
          <a:prstGeom prst="rect">
            <a:avLst/>
          </a:prstGeom>
        </p:spPr>
        <p:txBody>
          <a:bodyPr vert="horz" lIns="121963" tIns="60981" rIns="121963" bIns="60981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21" name="Text Placeholder 2"/>
          <p:cNvSpPr>
            <a:spLocks noGrp="1"/>
          </p:cNvSpPr>
          <p:nvPr>
            <p:ph type="body" idx="1"/>
          </p:nvPr>
        </p:nvSpPr>
        <p:spPr>
          <a:xfrm>
            <a:off x="609521" y="1143794"/>
            <a:ext cx="10971372" cy="5000369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24" name="矩形 23"/>
          <p:cNvSpPr/>
          <p:nvPr/>
        </p:nvSpPr>
        <p:spPr>
          <a:xfrm>
            <a:off x="0" y="332656"/>
            <a:ext cx="12198350" cy="432048"/>
          </a:xfrm>
          <a:prstGeom prst="rect">
            <a:avLst/>
          </a:prstGeom>
          <a:solidFill>
            <a:srgbClr val="3A4187"/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0" y="764704"/>
            <a:ext cx="12198350" cy="7200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1280775" y="330107"/>
            <a:ext cx="485233" cy="48523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11283362" y="442092"/>
            <a:ext cx="48339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fld>
            <a:r>
              <a:rPr lang="zh-CN" altLang="en-US" sz="16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851570" y="332656"/>
            <a:ext cx="3591005" cy="43204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配置与管理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服务器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itle Placeholder 1"/>
          <p:cNvSpPr>
            <a:spLocks noGrp="1"/>
          </p:cNvSpPr>
          <p:nvPr>
            <p:ph type="title"/>
          </p:nvPr>
        </p:nvSpPr>
        <p:spPr>
          <a:xfrm>
            <a:off x="772942" y="362834"/>
            <a:ext cx="5305686" cy="399960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40" name="等腰三角形 39">
            <a:hlinkClick r:id="" action="ppaction://hlinkshowjump?jump=previousslide"/>
          </p:cNvPr>
          <p:cNvSpPr/>
          <p:nvPr/>
        </p:nvSpPr>
        <p:spPr>
          <a:xfrm rot="5400000" flipH="1">
            <a:off x="385417" y="517775"/>
            <a:ext cx="98663" cy="1011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41" name="等腰三角形 40">
            <a:hlinkClick r:id="" action="ppaction://hlinkshowjump?jump=previousslide"/>
          </p:cNvPr>
          <p:cNvSpPr/>
          <p:nvPr/>
        </p:nvSpPr>
        <p:spPr>
          <a:xfrm rot="5400000" flipH="1">
            <a:off x="525117" y="517775"/>
            <a:ext cx="98663" cy="1011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42" name="等腰三角形 41">
            <a:hlinkClick r:id="" action="ppaction://hlinkshowjump?jump=previousslide"/>
          </p:cNvPr>
          <p:cNvSpPr/>
          <p:nvPr/>
        </p:nvSpPr>
        <p:spPr>
          <a:xfrm rot="5400000" flipH="1">
            <a:off x="658467" y="517775"/>
            <a:ext cx="98663" cy="1011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19200" rtl="0" eaLnBrk="1" latinLnBrk="0" hangingPunct="1">
        <a:spcBef>
          <a:spcPct val="0"/>
        </a:spcBef>
        <a:buNone/>
        <a:defRPr sz="2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SzPct val="80000"/>
        <a:buFont typeface="Wingdings" panose="05000000000000000000" pitchFamily="2" charset="2"/>
        <a:buChar char="l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91235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5246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2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47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335407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67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90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50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8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0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27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7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47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70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917" y="8477096"/>
            <a:ext cx="2846282" cy="486946"/>
          </a:xfrm>
          <a:prstGeom prst="rect">
            <a:avLst/>
          </a:prstGeom>
        </p:spPr>
        <p:txBody>
          <a:bodyPr vert="horz" lIns="121963" tIns="60981" rIns="121963" bIns="60981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7770" y="8477096"/>
            <a:ext cx="3862811" cy="486946"/>
          </a:xfrm>
          <a:prstGeom prst="rect">
            <a:avLst/>
          </a:prstGeom>
        </p:spPr>
        <p:txBody>
          <a:bodyPr vert="horz" lIns="121963" tIns="60981" rIns="121963" bIns="60981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2151" y="8477096"/>
            <a:ext cx="2846282" cy="486946"/>
          </a:xfrm>
          <a:prstGeom prst="rect">
            <a:avLst/>
          </a:prstGeom>
        </p:spPr>
        <p:txBody>
          <a:bodyPr vert="horz" lIns="121963" tIns="60981" rIns="121963" bIns="60981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21" name="Text Placeholder 2"/>
          <p:cNvSpPr>
            <a:spLocks noGrp="1"/>
          </p:cNvSpPr>
          <p:nvPr>
            <p:ph type="body" idx="1"/>
          </p:nvPr>
        </p:nvSpPr>
        <p:spPr>
          <a:xfrm>
            <a:off x="609521" y="1143794"/>
            <a:ext cx="10971372" cy="5000369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24" name="矩形 23"/>
          <p:cNvSpPr/>
          <p:nvPr/>
        </p:nvSpPr>
        <p:spPr>
          <a:xfrm>
            <a:off x="0" y="332656"/>
            <a:ext cx="12198350" cy="432048"/>
          </a:xfrm>
          <a:prstGeom prst="rect">
            <a:avLst/>
          </a:prstGeom>
          <a:solidFill>
            <a:srgbClr val="3A4187"/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0" y="764704"/>
            <a:ext cx="12198350" cy="7200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1280775" y="330107"/>
            <a:ext cx="485233" cy="48523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11283362" y="442092"/>
            <a:ext cx="48339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fld>
            <a:r>
              <a:rPr lang="zh-CN" altLang="en-US" sz="16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013575" y="332656"/>
            <a:ext cx="3744672" cy="43204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常用命令与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vim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itle Placeholder 1"/>
          <p:cNvSpPr>
            <a:spLocks noGrp="1"/>
          </p:cNvSpPr>
          <p:nvPr>
            <p:ph type="title"/>
          </p:nvPr>
        </p:nvSpPr>
        <p:spPr>
          <a:xfrm>
            <a:off x="772942" y="362834"/>
            <a:ext cx="5305686" cy="399960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40" name="等腰三角形 39">
            <a:hlinkClick r:id="" action="ppaction://hlinkshowjump?jump=previousslide"/>
          </p:cNvPr>
          <p:cNvSpPr/>
          <p:nvPr/>
        </p:nvSpPr>
        <p:spPr>
          <a:xfrm rot="5400000" flipH="1">
            <a:off x="385417" y="517775"/>
            <a:ext cx="98663" cy="1011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41" name="等腰三角形 40">
            <a:hlinkClick r:id="" action="ppaction://hlinkshowjump?jump=previousslide"/>
          </p:cNvPr>
          <p:cNvSpPr/>
          <p:nvPr/>
        </p:nvSpPr>
        <p:spPr>
          <a:xfrm rot="5400000" flipH="1">
            <a:off x="525117" y="517775"/>
            <a:ext cx="98663" cy="1011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42" name="等腰三角形 41">
            <a:hlinkClick r:id="" action="ppaction://hlinkshowjump?jump=previousslide"/>
          </p:cNvPr>
          <p:cNvSpPr/>
          <p:nvPr/>
        </p:nvSpPr>
        <p:spPr>
          <a:xfrm rot="5400000" flipH="1">
            <a:off x="658467" y="517775"/>
            <a:ext cx="98663" cy="1011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19200" rtl="0" eaLnBrk="1" latinLnBrk="0" hangingPunct="1">
        <a:spcBef>
          <a:spcPct val="0"/>
        </a:spcBef>
        <a:buNone/>
        <a:defRPr sz="2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SzPct val="80000"/>
        <a:buFont typeface="Wingdings" panose="05000000000000000000" pitchFamily="2" charset="2"/>
        <a:buChar char="l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91235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5246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2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47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335407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67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90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50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8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0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27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7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47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70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emf"/><Relationship Id="rId1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e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8350" cy="685958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22375" y="2903654"/>
            <a:ext cx="10591800" cy="490855"/>
          </a:xfrm>
          <a:prstGeom prst="rect">
            <a:avLst/>
          </a:prstGeom>
          <a:noFill/>
        </p:spPr>
        <p:txBody>
          <a:bodyPr wrap="square" lIns="121963" tIns="60981" rIns="121963" bIns="60981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《</a:t>
            </a:r>
            <a:r>
              <a:rPr lang="zh-CN" altLang="en-US" dirty="0">
                <a:solidFill>
                  <a:schemeClr val="bg1"/>
                </a:solidFill>
              </a:rPr>
              <a:t>服务器配置与管理项目教程（微课版）</a:t>
            </a:r>
            <a:r>
              <a:rPr lang="en-US" altLang="zh-CN" dirty="0">
                <a:solidFill>
                  <a:schemeClr val="bg1"/>
                </a:solidFill>
              </a:rPr>
              <a:t>(</a:t>
            </a:r>
            <a:r>
              <a:rPr lang="zh-CN" altLang="en-US" dirty="0">
                <a:solidFill>
                  <a:schemeClr val="bg1"/>
                </a:solidFill>
              </a:rPr>
              <a:t>统信</a:t>
            </a:r>
            <a:r>
              <a:rPr lang="en-US" altLang="zh-CN" dirty="0">
                <a:solidFill>
                  <a:schemeClr val="bg1"/>
                </a:solidFill>
              </a:rPr>
              <a:t>UOS V20</a:t>
            </a:r>
            <a:r>
              <a:rPr lang="zh-CN" altLang="en-US" dirty="0">
                <a:solidFill>
                  <a:schemeClr val="bg1"/>
                </a:solidFill>
              </a:rPr>
              <a:t>）</a:t>
            </a:r>
            <a:r>
              <a:rPr lang="en-US" altLang="zh-CN" dirty="0">
                <a:solidFill>
                  <a:schemeClr val="bg1"/>
                </a:solidFill>
              </a:rPr>
              <a:t>》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22575" y="1116654"/>
            <a:ext cx="2286000" cy="860425"/>
          </a:xfrm>
          <a:prstGeom prst="rect">
            <a:avLst/>
          </a:prstGeom>
          <a:solidFill>
            <a:srgbClr val="28A7E1"/>
          </a:solidFill>
        </p:spPr>
        <p:txBody>
          <a:bodyPr wrap="square" lIns="121963" tIns="60981" rIns="121963" bIns="60981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</a:rPr>
              <a:t>项目</a:t>
            </a:r>
            <a:r>
              <a:rPr lang="en-US" altLang="zh-CN" sz="4800" dirty="0">
                <a:solidFill>
                  <a:schemeClr val="bg1"/>
                </a:solidFill>
              </a:rPr>
              <a:t>10</a:t>
            </a:r>
            <a:r>
              <a:rPr lang="zh-CN" altLang="en-US" sz="4800" dirty="0">
                <a:solidFill>
                  <a:schemeClr val="bg1"/>
                </a:solidFill>
              </a:rPr>
              <a:t> 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08575" y="1368889"/>
            <a:ext cx="4953000" cy="615596"/>
          </a:xfrm>
          <a:prstGeom prst="rect">
            <a:avLst/>
          </a:prstGeom>
          <a:noFill/>
        </p:spPr>
        <p:txBody>
          <a:bodyPr wrap="square" lIns="121963" tIns="60981" rIns="121963" bIns="60981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</a:rPr>
              <a:t>配置与管理</a:t>
            </a:r>
            <a:r>
              <a:rPr lang="en-US" altLang="zh-CN" sz="3200" b="1" dirty="0">
                <a:solidFill>
                  <a:schemeClr val="bg1"/>
                </a:solidFill>
              </a:rPr>
              <a:t>DHCP</a:t>
            </a:r>
            <a:r>
              <a:rPr lang="zh-CN" altLang="en-US" sz="3200" b="1" dirty="0">
                <a:solidFill>
                  <a:schemeClr val="bg1"/>
                </a:solidFill>
              </a:rPr>
              <a:t>服务器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70175" y="3927837"/>
            <a:ext cx="5616640" cy="490855"/>
          </a:xfrm>
          <a:prstGeom prst="rect">
            <a:avLst/>
          </a:prstGeom>
          <a:noFill/>
        </p:spPr>
        <p:txBody>
          <a:bodyPr wrap="square" lIns="121963" tIns="60981" rIns="121963" bIns="60981" rtlCol="0">
            <a:spAutoFit/>
          </a:bodyPr>
          <a:lstStyle/>
          <a:p>
            <a:pPr algn="ctr"/>
            <a:r>
              <a:rPr lang="zh-CN" altLang="en-US" dirty="0">
                <a:solidFill>
                  <a:srgbClr val="28A7E1"/>
                </a:solidFill>
              </a:rPr>
              <a:t>清华大学出版社 </a:t>
            </a:r>
            <a:r>
              <a:rPr lang="en-US" altLang="zh-CN" dirty="0">
                <a:solidFill>
                  <a:srgbClr val="28A7E1"/>
                </a:solidFill>
              </a:rPr>
              <a:t>| </a:t>
            </a:r>
            <a:r>
              <a:rPr lang="zh-CN" altLang="en-US" dirty="0">
                <a:solidFill>
                  <a:srgbClr val="28A7E1"/>
                </a:solidFill>
              </a:rPr>
              <a:t>杨昊龙</a:t>
            </a:r>
            <a:r>
              <a:rPr lang="en-US" altLang="zh-CN" dirty="0">
                <a:solidFill>
                  <a:srgbClr val="28A7E1"/>
                </a:solidFill>
              </a:rPr>
              <a:t> </a:t>
            </a:r>
            <a:r>
              <a:rPr lang="zh-CN" altLang="en-US" dirty="0">
                <a:solidFill>
                  <a:srgbClr val="28A7E1"/>
                </a:solidFill>
              </a:rPr>
              <a:t>编著</a:t>
            </a:r>
            <a:endParaRPr lang="zh-CN" altLang="en-US" dirty="0">
              <a:solidFill>
                <a:srgbClr val="28A7E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258147" y="2210312"/>
            <a:ext cx="7682056" cy="60973"/>
          </a:xfrm>
          <a:prstGeom prst="rect">
            <a:avLst/>
          </a:prstGeom>
          <a:gradFill flip="none" rotWithShape="1">
            <a:gsLst>
              <a:gs pos="0">
                <a:srgbClr val="28A7E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28A7E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spcCol="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258147" y="4511821"/>
            <a:ext cx="7682056" cy="60973"/>
          </a:xfrm>
          <a:prstGeom prst="rect">
            <a:avLst/>
          </a:prstGeom>
          <a:gradFill flip="none" rotWithShape="1">
            <a:gsLst>
              <a:gs pos="0">
                <a:srgbClr val="28A7E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28A7E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spcCol="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heel spokes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DHCP</a:t>
            </a:r>
            <a:r>
              <a:rPr lang="zh-CN" altLang="en-US" dirty="0"/>
              <a:t>的工作过程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363200" cy="32696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客户机进行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租用选择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客户端通常对第一个提议产生响应，并以广播的方式发送“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 Request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请求）”信息包作为回应。该信息包告诉服务器“是的，我想让你给我提供服务。我接收你给我的租用期限”。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租用认可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当服务器接收到“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 Request”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信息包时，它以一个“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 Acknowledge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确认）”信息包作为响应。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DHCP</a:t>
            </a:r>
            <a:r>
              <a:rPr lang="zh-CN" altLang="en-US" dirty="0"/>
              <a:t>服务器分配给客户端的</a:t>
            </a:r>
            <a:r>
              <a:rPr lang="en-US" altLang="zh-CN" dirty="0"/>
              <a:t>IP</a:t>
            </a:r>
            <a:r>
              <a:rPr lang="zh-CN" altLang="en-US" dirty="0"/>
              <a:t>地址类型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363200" cy="41929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．动态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客户端从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服务器那里取得的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地址一般都不是固定的，而是每次都可能不一样。在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地址有限的单位内，动态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地址可以最大化地达到资源的有效利用。它利用并不是每个员工都会同时上线的原理，优先为上线的员工提供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地址，离线之后再收回。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．静态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客户端从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服务器那里取得的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地址也并不总是动态的。例如，有的单位除了员工用计算机外，还有数量不少的服务器，这些服务器如果也使用动态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地址，不但不利于管理，而且客户端访问起来也不方便。设置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服务器记录特定计算机的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MAC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地址，然后为每个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MAC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地址分配一个固定的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4914029" y="2743994"/>
            <a:ext cx="2251946" cy="369353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5133472" y="2777709"/>
            <a:ext cx="1705595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项目设计与准备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133472" y="2069841"/>
            <a:ext cx="1461939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项目知识准备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48" name="TextBox 1"/>
          <p:cNvSpPr txBox="1"/>
          <p:nvPr/>
        </p:nvSpPr>
        <p:spPr>
          <a:xfrm>
            <a:off x="5176004" y="3531486"/>
            <a:ext cx="974626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项目实施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rgbClr val="656D8D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5123624" y="4281352"/>
            <a:ext cx="3855223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项目实录：配置与管理</a:t>
            </a: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DHCP</a:t>
            </a: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服务器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rgbClr val="656D8D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51" name="Freeform 3"/>
          <p:cNvSpPr/>
          <p:nvPr/>
        </p:nvSpPr>
        <p:spPr>
          <a:xfrm>
            <a:off x="4700092" y="1642913"/>
            <a:ext cx="79628" cy="3615681"/>
          </a:xfrm>
          <a:custGeom>
            <a:avLst/>
            <a:gdLst>
              <a:gd name="connsiteX0" fmla="*/ 6350 w 21844"/>
              <a:gd name="connsiteY0" fmla="*/ 6350 h 879855"/>
              <a:gd name="connsiteX1" fmla="*/ 6350 w 21844"/>
              <a:gd name="connsiteY1" fmla="*/ 873506 h 8798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844" h="879855">
                <a:moveTo>
                  <a:pt x="6350" y="6350"/>
                </a:moveTo>
                <a:lnTo>
                  <a:pt x="6350" y="873506"/>
                </a:lnTo>
              </a:path>
            </a:pathLst>
          </a:custGeom>
          <a:ln w="12700">
            <a:solidFill>
              <a:srgbClr val="A4B3D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Freeform 3"/>
          <p:cNvSpPr/>
          <p:nvPr/>
        </p:nvSpPr>
        <p:spPr>
          <a:xfrm>
            <a:off x="4637406" y="2158484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Freeform 3"/>
          <p:cNvSpPr/>
          <p:nvPr/>
        </p:nvSpPr>
        <p:spPr>
          <a:xfrm>
            <a:off x="4637406" y="2902368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3" name="Freeform 3"/>
          <p:cNvSpPr/>
          <p:nvPr/>
        </p:nvSpPr>
        <p:spPr>
          <a:xfrm>
            <a:off x="4637406" y="36357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4" name="Freeform 3"/>
          <p:cNvSpPr/>
          <p:nvPr/>
        </p:nvSpPr>
        <p:spPr>
          <a:xfrm>
            <a:off x="4637406" y="43596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项目设计与准备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项目设计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28187" y="1570517"/>
            <a:ext cx="10276388" cy="32696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000" kern="100" dirty="0">
                <a:effectLst/>
                <a:latin typeface="+mn-ea"/>
              </a:rPr>
              <a:t>部署</a:t>
            </a:r>
            <a:r>
              <a:rPr lang="en-US" altLang="zh-CN" sz="2000" kern="100" dirty="0">
                <a:effectLst/>
                <a:latin typeface="+mn-ea"/>
              </a:rPr>
              <a:t>DHCP</a:t>
            </a:r>
            <a:r>
              <a:rPr lang="zh-CN" altLang="en-US" sz="2000" kern="100" dirty="0">
                <a:effectLst/>
                <a:latin typeface="+mn-ea"/>
              </a:rPr>
              <a:t>之前应该先进行规划，明确哪些</a:t>
            </a:r>
            <a:r>
              <a:rPr lang="en-US" altLang="zh-CN" sz="2000" kern="100" dirty="0">
                <a:effectLst/>
                <a:latin typeface="+mn-ea"/>
              </a:rPr>
              <a:t>IP</a:t>
            </a:r>
            <a:r>
              <a:rPr lang="zh-CN" altLang="en-US" sz="2000" kern="100" dirty="0">
                <a:effectLst/>
                <a:latin typeface="+mn-ea"/>
              </a:rPr>
              <a:t>地址用于自动分配给客户端（即作用域中应包含的</a:t>
            </a:r>
            <a:r>
              <a:rPr lang="en-US" altLang="zh-CN" sz="2000" kern="100" dirty="0">
                <a:effectLst/>
                <a:latin typeface="+mn-ea"/>
              </a:rPr>
              <a:t>IP</a:t>
            </a:r>
            <a:r>
              <a:rPr lang="zh-CN" altLang="en-US" sz="2000" kern="100" dirty="0">
                <a:effectLst/>
                <a:latin typeface="+mn-ea"/>
              </a:rPr>
              <a:t>地址），哪些</a:t>
            </a:r>
            <a:r>
              <a:rPr lang="en-US" altLang="zh-CN" sz="2000" kern="100" dirty="0">
                <a:effectLst/>
                <a:latin typeface="+mn-ea"/>
              </a:rPr>
              <a:t>IP</a:t>
            </a:r>
            <a:r>
              <a:rPr lang="zh-CN" altLang="en-US" sz="2000" kern="100" dirty="0">
                <a:effectLst/>
                <a:latin typeface="+mn-ea"/>
              </a:rPr>
              <a:t>地址用于手工指定给特定的服务器。例如，在项目中</a:t>
            </a:r>
            <a:r>
              <a:rPr lang="en-US" altLang="zh-CN" sz="2000" kern="100" dirty="0">
                <a:effectLst/>
                <a:latin typeface="+mn-ea"/>
              </a:rPr>
              <a:t>IP</a:t>
            </a:r>
            <a:r>
              <a:rPr lang="zh-CN" altLang="en-US" sz="2000" kern="100" dirty="0">
                <a:effectLst/>
                <a:latin typeface="+mn-ea"/>
              </a:rPr>
              <a:t>地址要求如下。</a:t>
            </a:r>
            <a:endParaRPr lang="zh-CN" altLang="en-US" sz="2000" kern="100" dirty="0">
              <a:effectLst/>
              <a:latin typeface="+mn-ea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sz="2000" kern="100" dirty="0">
                <a:effectLst/>
                <a:latin typeface="+mn-ea"/>
              </a:rPr>
              <a:t>① 适用的网络是</a:t>
            </a:r>
            <a:r>
              <a:rPr lang="en-US" altLang="zh-CN" sz="2000" kern="100" dirty="0">
                <a:effectLst/>
                <a:latin typeface="+mn-ea"/>
              </a:rPr>
              <a:t>192.168.10.0/24</a:t>
            </a:r>
            <a:r>
              <a:rPr lang="zh-CN" altLang="en-US" sz="2000" kern="100" dirty="0">
                <a:effectLst/>
                <a:latin typeface="+mn-ea"/>
              </a:rPr>
              <a:t>，网关为</a:t>
            </a:r>
            <a:r>
              <a:rPr lang="en-US" altLang="zh-CN" sz="2000" kern="100" dirty="0">
                <a:effectLst/>
                <a:latin typeface="+mn-ea"/>
              </a:rPr>
              <a:t>192.168.10.254</a:t>
            </a:r>
            <a:r>
              <a:rPr lang="zh-CN" altLang="en-US" sz="2000" kern="100" dirty="0">
                <a:effectLst/>
                <a:latin typeface="+mn-ea"/>
              </a:rPr>
              <a:t>。</a:t>
            </a:r>
            <a:endParaRPr lang="zh-CN" altLang="en-US" sz="2000" kern="100" dirty="0">
              <a:effectLst/>
              <a:latin typeface="+mn-ea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sz="2000" kern="100" dirty="0">
                <a:effectLst/>
                <a:latin typeface="+mn-ea"/>
              </a:rPr>
              <a:t>② </a:t>
            </a:r>
            <a:r>
              <a:rPr lang="en-US" altLang="zh-CN" sz="2000" kern="100" dirty="0">
                <a:effectLst/>
                <a:latin typeface="+mn-ea"/>
              </a:rPr>
              <a:t>192.168.10.1~192.168.10.30</a:t>
            </a:r>
            <a:r>
              <a:rPr lang="zh-CN" altLang="en-US" sz="2000" kern="100" dirty="0">
                <a:effectLst/>
                <a:latin typeface="+mn-ea"/>
              </a:rPr>
              <a:t>网段地址是服务器的固定地址。</a:t>
            </a:r>
            <a:endParaRPr lang="zh-CN" altLang="en-US" sz="2000" kern="100" dirty="0">
              <a:effectLst/>
              <a:latin typeface="+mn-ea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sz="2000" kern="100" dirty="0">
                <a:effectLst/>
                <a:latin typeface="+mn-ea"/>
              </a:rPr>
              <a:t>③ 客户端可以使用的地址段为</a:t>
            </a:r>
            <a:r>
              <a:rPr lang="en-US" altLang="zh-CN" sz="2000" kern="100" dirty="0">
                <a:effectLst/>
                <a:latin typeface="+mn-ea"/>
              </a:rPr>
              <a:t>192.168.10.31~192.168.10.200</a:t>
            </a:r>
            <a:r>
              <a:rPr lang="zh-CN" altLang="en-US" sz="2000" kern="100" dirty="0">
                <a:effectLst/>
                <a:latin typeface="+mn-ea"/>
              </a:rPr>
              <a:t>，但</a:t>
            </a:r>
            <a:r>
              <a:rPr lang="en-US" altLang="zh-CN" sz="2000" kern="100" dirty="0">
                <a:effectLst/>
                <a:latin typeface="+mn-ea"/>
              </a:rPr>
              <a:t>192.168.10.105</a:t>
            </a:r>
            <a:r>
              <a:rPr lang="zh-CN" altLang="en-US" sz="2000" kern="100" dirty="0">
                <a:effectLst/>
                <a:latin typeface="+mn-ea"/>
              </a:rPr>
              <a:t>、</a:t>
            </a:r>
            <a:r>
              <a:rPr lang="en-US" altLang="zh-CN" sz="2000" kern="100" dirty="0">
                <a:effectLst/>
                <a:latin typeface="+mn-ea"/>
              </a:rPr>
              <a:t>192.168.10.107</a:t>
            </a:r>
            <a:r>
              <a:rPr lang="zh-CN" altLang="en-US" sz="2000" kern="100" dirty="0">
                <a:effectLst/>
                <a:latin typeface="+mn-ea"/>
              </a:rPr>
              <a:t>为保留地址。</a:t>
            </a:r>
            <a:endParaRPr lang="zh-CN" altLang="en-US" sz="2000" kern="100" dirty="0">
              <a:effectLst/>
              <a:latin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项目设计与准备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项目需求准备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28187" y="1570517"/>
            <a:ext cx="10276388" cy="32696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000" kern="100" dirty="0">
                <a:effectLst/>
                <a:latin typeface="+mn-ea"/>
              </a:rPr>
              <a:t>部署</a:t>
            </a:r>
            <a:r>
              <a:rPr lang="en-US" altLang="zh-CN" sz="2000" kern="100" dirty="0">
                <a:effectLst/>
                <a:latin typeface="+mn-ea"/>
              </a:rPr>
              <a:t>DHCP</a:t>
            </a:r>
            <a:r>
              <a:rPr lang="zh-CN" altLang="en-US" sz="2000" kern="100" dirty="0">
                <a:effectLst/>
                <a:latin typeface="+mn-ea"/>
              </a:rPr>
              <a:t>服务应满足下列需求。</a:t>
            </a:r>
            <a:endParaRPr lang="zh-CN" altLang="en-US" sz="2000" kern="100" dirty="0">
              <a:effectLst/>
              <a:latin typeface="+mn-ea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sz="2000" kern="100" dirty="0">
                <a:effectLst/>
                <a:latin typeface="+mn-ea"/>
              </a:rPr>
              <a:t>（</a:t>
            </a:r>
            <a:r>
              <a:rPr lang="en-US" altLang="zh-CN" sz="2000" kern="100" dirty="0">
                <a:effectLst/>
                <a:latin typeface="+mn-ea"/>
              </a:rPr>
              <a:t>1</a:t>
            </a:r>
            <a:r>
              <a:rPr lang="zh-CN" altLang="en-US" sz="2000" kern="100" dirty="0">
                <a:effectLst/>
                <a:latin typeface="+mn-ea"/>
              </a:rPr>
              <a:t>）安装统信</a:t>
            </a:r>
            <a:r>
              <a:rPr lang="en-US" altLang="zh-CN" sz="2000" kern="100" dirty="0">
                <a:effectLst/>
                <a:latin typeface="+mn-ea"/>
              </a:rPr>
              <a:t>UOS V20</a:t>
            </a:r>
            <a:r>
              <a:rPr lang="zh-CN" altLang="en-US" sz="2000" kern="100" dirty="0">
                <a:effectLst/>
                <a:latin typeface="+mn-ea"/>
              </a:rPr>
              <a:t>企业服务器版，用作</a:t>
            </a:r>
            <a:r>
              <a:rPr lang="en-US" altLang="zh-CN" sz="2000" kern="100" dirty="0">
                <a:effectLst/>
                <a:latin typeface="+mn-ea"/>
              </a:rPr>
              <a:t>DHCP</a:t>
            </a:r>
            <a:r>
              <a:rPr lang="zh-CN" altLang="en-US" sz="2000" kern="100" dirty="0">
                <a:effectLst/>
                <a:latin typeface="+mn-ea"/>
              </a:rPr>
              <a:t>服务器。</a:t>
            </a:r>
            <a:endParaRPr lang="zh-CN" altLang="en-US" sz="2000" kern="100" dirty="0">
              <a:effectLst/>
              <a:latin typeface="+mn-ea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sz="2000" kern="100" dirty="0">
                <a:effectLst/>
                <a:latin typeface="+mn-ea"/>
              </a:rPr>
              <a:t>（</a:t>
            </a:r>
            <a:r>
              <a:rPr lang="en-US" altLang="zh-CN" sz="2000" kern="100" dirty="0">
                <a:effectLst/>
                <a:latin typeface="+mn-ea"/>
              </a:rPr>
              <a:t>2</a:t>
            </a:r>
            <a:r>
              <a:rPr lang="zh-CN" altLang="en-US" sz="2000" kern="100" dirty="0">
                <a:effectLst/>
                <a:latin typeface="+mn-ea"/>
              </a:rPr>
              <a:t>）</a:t>
            </a:r>
            <a:r>
              <a:rPr lang="en-US" altLang="zh-CN" sz="2000" kern="100" dirty="0">
                <a:effectLst/>
                <a:latin typeface="+mn-ea"/>
              </a:rPr>
              <a:t>DHCP</a:t>
            </a:r>
            <a:r>
              <a:rPr lang="zh-CN" altLang="en-US" sz="2000" kern="100" dirty="0">
                <a:effectLst/>
                <a:latin typeface="+mn-ea"/>
              </a:rPr>
              <a:t>服务器的</a:t>
            </a:r>
            <a:r>
              <a:rPr lang="en-US" altLang="zh-CN" sz="2000" kern="100" dirty="0">
                <a:effectLst/>
                <a:latin typeface="+mn-ea"/>
              </a:rPr>
              <a:t>IP</a:t>
            </a:r>
            <a:r>
              <a:rPr lang="zh-CN" altLang="en-US" sz="2000" kern="100" dirty="0">
                <a:effectLst/>
                <a:latin typeface="+mn-ea"/>
              </a:rPr>
              <a:t>地址、子网掩码、</a:t>
            </a:r>
            <a:r>
              <a:rPr lang="en-US" altLang="zh-CN" sz="2000" kern="100" dirty="0">
                <a:effectLst/>
                <a:latin typeface="+mn-ea"/>
              </a:rPr>
              <a:t>DNS</a:t>
            </a:r>
            <a:r>
              <a:rPr lang="zh-CN" altLang="en-US" sz="2000" kern="100" dirty="0">
                <a:effectLst/>
                <a:latin typeface="+mn-ea"/>
              </a:rPr>
              <a:t>服务器等</a:t>
            </a:r>
            <a:r>
              <a:rPr lang="en-US" altLang="zh-CN" sz="2000" kern="100" dirty="0">
                <a:effectLst/>
                <a:latin typeface="+mn-ea"/>
              </a:rPr>
              <a:t>TCP/IP</a:t>
            </a:r>
            <a:r>
              <a:rPr lang="zh-CN" altLang="en-US" sz="2000" kern="100" dirty="0">
                <a:effectLst/>
                <a:latin typeface="+mn-ea"/>
              </a:rPr>
              <a:t>参数必须手工指定，否则将不能为客户端分配</a:t>
            </a:r>
            <a:r>
              <a:rPr lang="en-US" altLang="zh-CN" sz="2000" kern="100" dirty="0">
                <a:effectLst/>
                <a:latin typeface="+mn-ea"/>
              </a:rPr>
              <a:t>IP</a:t>
            </a:r>
            <a:r>
              <a:rPr lang="zh-CN" altLang="en-US" sz="2000" kern="100" dirty="0">
                <a:effectLst/>
                <a:latin typeface="+mn-ea"/>
              </a:rPr>
              <a:t>地址。</a:t>
            </a:r>
            <a:endParaRPr lang="zh-CN" altLang="en-US" sz="2000" kern="100" dirty="0">
              <a:effectLst/>
              <a:latin typeface="+mn-ea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sz="2000" kern="100" dirty="0">
                <a:effectLst/>
                <a:latin typeface="+mn-ea"/>
              </a:rPr>
              <a:t>（</a:t>
            </a:r>
            <a:r>
              <a:rPr lang="en-US" altLang="zh-CN" sz="2000" kern="100" dirty="0">
                <a:effectLst/>
                <a:latin typeface="+mn-ea"/>
              </a:rPr>
              <a:t>3</a:t>
            </a:r>
            <a:r>
              <a:rPr lang="zh-CN" altLang="en-US" sz="2000" kern="100" dirty="0">
                <a:effectLst/>
                <a:latin typeface="+mn-ea"/>
              </a:rPr>
              <a:t>）</a:t>
            </a:r>
            <a:r>
              <a:rPr lang="en-US" altLang="zh-CN" sz="2000" kern="100" dirty="0">
                <a:effectLst/>
                <a:latin typeface="+mn-ea"/>
              </a:rPr>
              <a:t>DHCP</a:t>
            </a:r>
            <a:r>
              <a:rPr lang="zh-CN" altLang="en-US" sz="2000" kern="100" dirty="0">
                <a:effectLst/>
                <a:latin typeface="+mn-ea"/>
              </a:rPr>
              <a:t>服务器必须要拥有一组有效的</a:t>
            </a:r>
            <a:r>
              <a:rPr lang="en-US" altLang="zh-CN" sz="2000" kern="100" dirty="0">
                <a:effectLst/>
                <a:latin typeface="+mn-ea"/>
              </a:rPr>
              <a:t>IP</a:t>
            </a:r>
            <a:r>
              <a:rPr lang="zh-CN" altLang="en-US" sz="2000" kern="100" dirty="0">
                <a:effectLst/>
                <a:latin typeface="+mn-ea"/>
              </a:rPr>
              <a:t>地址，以便自动分配给客户端。</a:t>
            </a:r>
            <a:endParaRPr lang="zh-CN" altLang="en-US" sz="2000" kern="100" dirty="0">
              <a:effectLst/>
              <a:latin typeface="+mn-ea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sz="2000" kern="100" dirty="0">
                <a:effectLst/>
                <a:latin typeface="+mn-ea"/>
              </a:rPr>
              <a:t>（</a:t>
            </a:r>
            <a:r>
              <a:rPr lang="en-US" altLang="zh-CN" sz="2000" kern="100" dirty="0">
                <a:effectLst/>
                <a:latin typeface="+mn-ea"/>
              </a:rPr>
              <a:t>4</a:t>
            </a:r>
            <a:r>
              <a:rPr lang="zh-CN" altLang="en-US" sz="2000" kern="100" dirty="0">
                <a:effectLst/>
                <a:latin typeface="+mn-ea"/>
              </a:rPr>
              <a:t>）如果不特别指出，所有统信</a:t>
            </a:r>
            <a:r>
              <a:rPr lang="en-US" altLang="zh-CN" sz="2000" kern="100" dirty="0">
                <a:effectLst/>
                <a:latin typeface="+mn-ea"/>
              </a:rPr>
              <a:t>UOS V20</a:t>
            </a:r>
            <a:r>
              <a:rPr lang="zh-CN" altLang="en-US" sz="2000" kern="100" dirty="0">
                <a:effectLst/>
                <a:latin typeface="+mn-ea"/>
              </a:rPr>
              <a:t>的虚拟机网络连接方式都选择：自定义，</a:t>
            </a:r>
            <a:r>
              <a:rPr lang="en-US" altLang="zh-CN" sz="2000" kern="100" dirty="0">
                <a:effectLst/>
                <a:latin typeface="+mn-ea"/>
              </a:rPr>
              <a:t>VMnet1</a:t>
            </a:r>
            <a:r>
              <a:rPr lang="zh-CN" altLang="en-US" sz="2000" kern="100" dirty="0">
                <a:effectLst/>
                <a:latin typeface="+mn-ea"/>
              </a:rPr>
              <a:t>（仅主机模式），如图所示。</a:t>
            </a:r>
            <a:endParaRPr lang="zh-CN" altLang="en-US" sz="2000" kern="100" dirty="0">
              <a:effectLst/>
              <a:latin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6" y="4885854"/>
            <a:ext cx="10119794" cy="1820540"/>
          </a:xfrm>
          <a:prstGeom prst="rect">
            <a:avLst/>
          </a:prstGeom>
        </p:spPr>
      </p:pic>
      <p:pic>
        <p:nvPicPr>
          <p:cNvPr id="1026" name="图片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13"/>
          <a:stretch>
            <a:fillRect/>
          </a:stretch>
        </p:blipFill>
        <p:spPr bwMode="auto">
          <a:xfrm>
            <a:off x="4498975" y="4883968"/>
            <a:ext cx="2781300" cy="18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项目设计与准备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项目需求准备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928187" y="1570517"/>
            <a:ext cx="10276388" cy="4996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000" kern="100" dirty="0">
                <a:effectLst/>
                <a:latin typeface="+mn-ea"/>
              </a:rPr>
              <a:t>（</a:t>
            </a:r>
            <a:r>
              <a:rPr lang="en-US" altLang="zh-CN" sz="2000" kern="100" dirty="0">
                <a:effectLst/>
                <a:latin typeface="+mn-ea"/>
              </a:rPr>
              <a:t>5</a:t>
            </a:r>
            <a:r>
              <a:rPr lang="zh-CN" altLang="en-US" sz="2000" kern="100" dirty="0">
                <a:effectLst/>
                <a:latin typeface="+mn-ea"/>
              </a:rPr>
              <a:t>）本项目要用到</a:t>
            </a:r>
            <a:r>
              <a:rPr lang="en-US" altLang="zh-CN" sz="2000" kern="100" dirty="0">
                <a:effectLst/>
                <a:latin typeface="+mn-ea"/>
              </a:rPr>
              <a:t>Server01</a:t>
            </a:r>
            <a:r>
              <a:rPr lang="zh-CN" altLang="en-US" sz="2000" kern="100" dirty="0">
                <a:effectLst/>
                <a:latin typeface="+mn-ea"/>
              </a:rPr>
              <a:t>、</a:t>
            </a:r>
            <a:r>
              <a:rPr lang="en-US" altLang="zh-CN" sz="2000" kern="100" dirty="0">
                <a:effectLst/>
                <a:latin typeface="+mn-ea"/>
              </a:rPr>
              <a:t>Client2</a:t>
            </a:r>
            <a:r>
              <a:rPr lang="zh-CN" altLang="en-US" sz="2000" kern="100" dirty="0">
                <a:effectLst/>
                <a:latin typeface="+mn-ea"/>
              </a:rPr>
              <a:t>和</a:t>
            </a:r>
            <a:r>
              <a:rPr lang="en-US" altLang="zh-CN" sz="2000" kern="100" dirty="0">
                <a:effectLst/>
                <a:latin typeface="+mn-ea"/>
              </a:rPr>
              <a:t>Client1</a:t>
            </a:r>
            <a:r>
              <a:rPr lang="zh-CN" altLang="en-US" sz="2000" kern="100" dirty="0">
                <a:effectLst/>
                <a:latin typeface="+mn-ea"/>
              </a:rPr>
              <a:t>，设备情况如表所示。</a:t>
            </a:r>
            <a:endParaRPr lang="zh-CN" altLang="en-US" sz="2000" kern="100" dirty="0">
              <a:effectLst/>
              <a:latin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6" y="2439194"/>
            <a:ext cx="10119794" cy="2590800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060575" y="2896394"/>
          <a:ext cx="7620001" cy="1946056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398777"/>
                <a:gridCol w="1388364"/>
                <a:gridCol w="1641348"/>
                <a:gridCol w="2191512"/>
              </a:tblGrid>
              <a:tr h="389403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200" kern="100">
                          <a:effectLst/>
                        </a:rPr>
                        <a:t>主 机 名 称</a:t>
                      </a:r>
                      <a:endParaRPr lang="zh-CN" sz="1200" kern="100">
                        <a:solidFill>
                          <a:srgbClr val="FFFFFF"/>
                        </a:solidFill>
                        <a:effectLst/>
                        <a:latin typeface="方正兰亭黑简体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200" kern="100">
                          <a:effectLst/>
                        </a:rPr>
                        <a:t>操 作 系 统</a:t>
                      </a:r>
                      <a:endParaRPr lang="zh-CN" sz="1200" kern="100">
                        <a:solidFill>
                          <a:srgbClr val="FFFFFF"/>
                        </a:solidFill>
                        <a:effectLst/>
                        <a:latin typeface="方正兰亭黑简体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200" kern="100">
                          <a:effectLst/>
                        </a:rPr>
                        <a:t>IP</a:t>
                      </a:r>
                      <a:r>
                        <a:rPr lang="zh-CN" sz="1200" kern="100">
                          <a:effectLst/>
                        </a:rPr>
                        <a:t>地址</a:t>
                      </a:r>
                      <a:endParaRPr lang="zh-CN" sz="1200" kern="100">
                        <a:solidFill>
                          <a:srgbClr val="FFFFFF"/>
                        </a:solidFill>
                        <a:effectLst/>
                        <a:latin typeface="方正兰亭黑简体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200" kern="100">
                          <a:effectLst/>
                        </a:rPr>
                        <a:t>网络连接方式</a:t>
                      </a:r>
                      <a:endParaRPr lang="zh-CN" sz="1200" kern="100">
                        <a:solidFill>
                          <a:srgbClr val="FFFFFF"/>
                        </a:solidFill>
                        <a:effectLst/>
                        <a:latin typeface="方正兰亭黑简体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8852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200" kern="100">
                          <a:effectLst/>
                        </a:rPr>
                        <a:t>DHCP</a:t>
                      </a:r>
                      <a:r>
                        <a:rPr lang="zh-CN" sz="1200" kern="100">
                          <a:effectLst/>
                        </a:rPr>
                        <a:t>服务器：</a:t>
                      </a:r>
                      <a:r>
                        <a:rPr lang="en-US" sz="1200" kern="100">
                          <a:effectLst/>
                        </a:rPr>
                        <a:t>Server01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altLang="en-US" sz="1200" kern="100" dirty="0">
                          <a:effectLst/>
                        </a:rPr>
                        <a:t>统信</a:t>
                      </a:r>
                      <a:r>
                        <a:rPr lang="en-US" sz="1200" kern="100" dirty="0">
                          <a:effectLst/>
                        </a:rPr>
                        <a:t>UOS V20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200" kern="100">
                          <a:effectLst/>
                        </a:rPr>
                        <a:t>192.168.10.1/24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200" kern="100">
                          <a:effectLst/>
                        </a:rPr>
                        <a:t>VMnet1</a:t>
                      </a:r>
                      <a:r>
                        <a:rPr lang="zh-CN" sz="1200" kern="100">
                          <a:effectLst/>
                        </a:rPr>
                        <a:t>（仅主机模式）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/>
                </a:tc>
              </a:tr>
              <a:tr h="389267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200" kern="100">
                          <a:effectLst/>
                        </a:rPr>
                        <a:t>Windows</a:t>
                      </a:r>
                      <a:r>
                        <a:rPr lang="zh-CN" sz="1200" kern="100">
                          <a:effectLst/>
                        </a:rPr>
                        <a:t>客户端：</a:t>
                      </a:r>
                      <a:r>
                        <a:rPr lang="en-US" sz="1200" kern="100">
                          <a:effectLst/>
                        </a:rPr>
                        <a:t>Client2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200" kern="100">
                          <a:effectLst/>
                        </a:rPr>
                        <a:t>Windows 10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200" kern="100">
                          <a:effectLst/>
                        </a:rPr>
                        <a:t>自动获取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200" kern="100">
                          <a:effectLst/>
                        </a:rPr>
                        <a:t>VMnet1</a:t>
                      </a:r>
                      <a:r>
                        <a:rPr lang="zh-CN" sz="1200" kern="100">
                          <a:effectLst/>
                        </a:rPr>
                        <a:t>（仅主机模式）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/>
                </a:tc>
              </a:tr>
              <a:tr h="389267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altLang="en-US" sz="1200" kern="100" dirty="0">
                          <a:effectLst/>
                        </a:rPr>
                        <a:t>统信 </a:t>
                      </a:r>
                      <a:r>
                        <a:rPr lang="zh-CN" sz="1200" kern="100" dirty="0">
                          <a:effectLst/>
                        </a:rPr>
                        <a:t>客户端：</a:t>
                      </a:r>
                      <a:r>
                        <a:rPr lang="en-US" sz="1200" kern="100" dirty="0">
                          <a:effectLst/>
                        </a:rPr>
                        <a:t>Client1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altLang="en-US" sz="1200" kern="100" dirty="0">
                          <a:effectLst/>
                        </a:rPr>
                        <a:t>统信</a:t>
                      </a:r>
                      <a:r>
                        <a:rPr lang="en-US" sz="1200" kern="100" dirty="0">
                          <a:effectLst/>
                        </a:rPr>
                        <a:t>UOS V20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200" kern="100">
                          <a:effectLst/>
                        </a:rPr>
                        <a:t>自动获取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200" kern="100">
                          <a:effectLst/>
                        </a:rPr>
                        <a:t>VMnet1</a:t>
                      </a:r>
                      <a:r>
                        <a:rPr lang="zh-CN" sz="1200" kern="100">
                          <a:effectLst/>
                        </a:rPr>
                        <a:t>（仅主机模式）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/>
                </a:tc>
              </a:tr>
              <a:tr h="389267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altLang="en-US" sz="1200" kern="100" dirty="0">
                          <a:effectLst/>
                        </a:rPr>
                        <a:t>统信 </a:t>
                      </a:r>
                      <a:r>
                        <a:rPr lang="zh-CN" sz="1200" kern="100" dirty="0">
                          <a:effectLst/>
                        </a:rPr>
                        <a:t>客户端：</a:t>
                      </a:r>
                      <a:r>
                        <a:rPr lang="en-US" sz="1200" kern="100" dirty="0">
                          <a:effectLst/>
                        </a:rPr>
                        <a:t>Client3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altLang="en-US" sz="1200" kern="100" dirty="0">
                          <a:effectLst/>
                        </a:rPr>
                        <a:t>统信</a:t>
                      </a:r>
                      <a:r>
                        <a:rPr lang="en-US" sz="1200" kern="100" dirty="0">
                          <a:effectLst/>
                        </a:rPr>
                        <a:t>UOS V20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200" kern="100">
                          <a:effectLst/>
                        </a:rPr>
                        <a:t>保留地址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200" kern="100" dirty="0">
                          <a:effectLst/>
                        </a:rPr>
                        <a:t>VMnet1</a:t>
                      </a:r>
                      <a:r>
                        <a:rPr lang="zh-CN" sz="1200" kern="100" dirty="0">
                          <a:effectLst/>
                        </a:rPr>
                        <a:t>（仅主机模式）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066429" y="3485577"/>
            <a:ext cx="1772638" cy="369353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5133472" y="2777709"/>
            <a:ext cx="1705595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项目设计与准备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133472" y="2069841"/>
            <a:ext cx="1461939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项目知识准备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48" name="TextBox 1"/>
          <p:cNvSpPr txBox="1"/>
          <p:nvPr/>
        </p:nvSpPr>
        <p:spPr>
          <a:xfrm>
            <a:off x="5176004" y="3531486"/>
            <a:ext cx="974626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</a:t>
            </a:r>
            <a:r>
              <a:rPr lang="zh-CN" altLang="en-US" sz="1900" dirty="0">
                <a:solidFill>
                  <a:schemeClr val="bg1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实施</a:t>
            </a:r>
            <a:endParaRPr lang="zh-CN" altLang="en-US" sz="1900" dirty="0">
              <a:solidFill>
                <a:schemeClr val="bg1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5123624" y="4281352"/>
            <a:ext cx="3855223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项目实录：配置与管理</a:t>
            </a: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DHCP</a:t>
            </a: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服务器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rgbClr val="656D8D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51" name="Freeform 3"/>
          <p:cNvSpPr/>
          <p:nvPr/>
        </p:nvSpPr>
        <p:spPr>
          <a:xfrm>
            <a:off x="4700092" y="1642913"/>
            <a:ext cx="79628" cy="3615681"/>
          </a:xfrm>
          <a:custGeom>
            <a:avLst/>
            <a:gdLst>
              <a:gd name="connsiteX0" fmla="*/ 6350 w 21844"/>
              <a:gd name="connsiteY0" fmla="*/ 6350 h 879855"/>
              <a:gd name="connsiteX1" fmla="*/ 6350 w 21844"/>
              <a:gd name="connsiteY1" fmla="*/ 873506 h 8798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844" h="879855">
                <a:moveTo>
                  <a:pt x="6350" y="6350"/>
                </a:moveTo>
                <a:lnTo>
                  <a:pt x="6350" y="873506"/>
                </a:lnTo>
              </a:path>
            </a:pathLst>
          </a:custGeom>
          <a:ln w="12700">
            <a:solidFill>
              <a:srgbClr val="A4B3D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Freeform 3"/>
          <p:cNvSpPr/>
          <p:nvPr/>
        </p:nvSpPr>
        <p:spPr>
          <a:xfrm>
            <a:off x="4637406" y="2158484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Freeform 3"/>
          <p:cNvSpPr/>
          <p:nvPr/>
        </p:nvSpPr>
        <p:spPr>
          <a:xfrm>
            <a:off x="4637406" y="2902368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3" name="Freeform 3"/>
          <p:cNvSpPr/>
          <p:nvPr/>
        </p:nvSpPr>
        <p:spPr>
          <a:xfrm>
            <a:off x="4637406" y="36357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4" name="Freeform 3"/>
          <p:cNvSpPr/>
          <p:nvPr/>
        </p:nvSpPr>
        <p:spPr>
          <a:xfrm>
            <a:off x="4637406" y="43596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80" y="3658954"/>
            <a:ext cx="10028789" cy="53284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任务10-1</a:t>
            </a:r>
            <a:r>
              <a:rPr lang="en-US" altLang="zh-CN" dirty="0"/>
              <a:t>  </a:t>
            </a:r>
            <a:r>
              <a:rPr lang="zh-CN" altLang="en-US" dirty="0"/>
              <a:t>在服务器</a:t>
            </a:r>
            <a:r>
              <a:rPr lang="en-US" altLang="zh-CN" dirty="0"/>
              <a:t>Server01</a:t>
            </a:r>
            <a:r>
              <a:rPr lang="zh-CN" altLang="en-US" dirty="0"/>
              <a:t>上安装</a:t>
            </a:r>
            <a:r>
              <a:rPr lang="en-US" altLang="zh-CN" dirty="0"/>
              <a:t>DHCP</a:t>
            </a:r>
            <a:r>
              <a:rPr lang="zh-CN" altLang="en-US" dirty="0"/>
              <a:t>服务器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5347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）检测系统是否已经安装了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相关软件。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rpm  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qa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grep  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）如果系统还没有安装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软件包，可以使用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命令安装所需软件包。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挂载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ISO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安装映像。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mount  /dev/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cdrom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/media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制作用于安装的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yum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源文件（详见项目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中的相关内容）。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vim  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yum.repos.d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dvd.repo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命令查看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软件包的信息。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dnf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info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-server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80" y="2013903"/>
            <a:ext cx="10028789" cy="5638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80" y="4648994"/>
            <a:ext cx="10028789" cy="6239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7" y="5730168"/>
            <a:ext cx="10028789" cy="62397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任务10-1</a:t>
            </a:r>
            <a:r>
              <a:rPr lang="en-US" altLang="zh-CN" dirty="0"/>
              <a:t>  </a:t>
            </a:r>
            <a:r>
              <a:rPr lang="zh-CN" altLang="en-US" dirty="0"/>
              <a:t>在服务器</a:t>
            </a:r>
            <a:r>
              <a:rPr lang="en-US" altLang="zh-CN" dirty="0"/>
              <a:t>Server01</a:t>
            </a:r>
            <a:r>
              <a:rPr lang="zh-CN" altLang="en-US" dirty="0"/>
              <a:t>上安装</a:t>
            </a:r>
            <a:r>
              <a:rPr lang="en-US" altLang="zh-CN" dirty="0"/>
              <a:t>DHCP</a:t>
            </a:r>
            <a:r>
              <a:rPr lang="zh-CN" altLang="en-US" dirty="0"/>
              <a:t>服务器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25771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命令安装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dnf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clean all 					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安装前先清除缓存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dnf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install 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-server  -y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80" y="2013903"/>
            <a:ext cx="10028789" cy="1622059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任务10-2</a:t>
            </a:r>
            <a:r>
              <a:rPr lang="en-US" altLang="zh-CN" dirty="0"/>
              <a:t>  </a:t>
            </a:r>
            <a:r>
              <a:rPr lang="zh-CN" altLang="en-US" dirty="0"/>
              <a:t>熟悉</a:t>
            </a:r>
            <a:r>
              <a:rPr lang="en-US" altLang="zh-CN" dirty="0"/>
              <a:t>DHCP</a:t>
            </a:r>
            <a:r>
              <a:rPr lang="zh-CN" altLang="en-US" dirty="0"/>
              <a:t>主配置文件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3115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服务器搭建流程如下。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）编辑主配置文件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dhcpd.conf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，指定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作用域（指定一个或多个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地址范围）。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）建立租约数据库文件。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）重新加载配置文件或重新启动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服务使配置生效。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Freeform 3"/>
          <p:cNvSpPr/>
          <p:nvPr/>
        </p:nvSpPr>
        <p:spPr>
          <a:xfrm>
            <a:off x="-73026" y="0"/>
            <a:ext cx="12344401" cy="6859588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ECEC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956175" y="967738"/>
            <a:ext cx="6629399" cy="5205255"/>
          </a:xfrm>
          <a:custGeom>
            <a:avLst/>
            <a:gdLst>
              <a:gd name="connsiteX0" fmla="*/ 0 w 7560564"/>
              <a:gd name="connsiteY0" fmla="*/ 282448 h 3275076"/>
              <a:gd name="connsiteX1" fmla="*/ 282473 w 7560564"/>
              <a:gd name="connsiteY1" fmla="*/ 0 h 3275076"/>
              <a:gd name="connsiteX2" fmla="*/ 7278116 w 7560564"/>
              <a:gd name="connsiteY2" fmla="*/ 0 h 3275076"/>
              <a:gd name="connsiteX3" fmla="*/ 7560563 w 7560564"/>
              <a:gd name="connsiteY3" fmla="*/ 282448 h 3275076"/>
              <a:gd name="connsiteX4" fmla="*/ 7560563 w 7560564"/>
              <a:gd name="connsiteY4" fmla="*/ 2992602 h 3275076"/>
              <a:gd name="connsiteX5" fmla="*/ 7278116 w 7560564"/>
              <a:gd name="connsiteY5" fmla="*/ 3275075 h 3275076"/>
              <a:gd name="connsiteX6" fmla="*/ 282473 w 7560564"/>
              <a:gd name="connsiteY6" fmla="*/ 3275075 h 3275076"/>
              <a:gd name="connsiteX7" fmla="*/ 0 w 7560564"/>
              <a:gd name="connsiteY7" fmla="*/ 2992602 h 3275076"/>
              <a:gd name="connsiteX8" fmla="*/ 0 w 7560564"/>
              <a:gd name="connsiteY8" fmla="*/ 282448 h 32750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7560564" h="3275076">
                <a:moveTo>
                  <a:pt x="0" y="282448"/>
                </a:moveTo>
                <a:cubicBezTo>
                  <a:pt x="0" y="126492"/>
                  <a:pt x="126466" y="0"/>
                  <a:pt x="282473" y="0"/>
                </a:cubicBezTo>
                <a:lnTo>
                  <a:pt x="7278116" y="0"/>
                </a:lnTo>
                <a:cubicBezTo>
                  <a:pt x="7434071" y="0"/>
                  <a:pt x="7560563" y="126492"/>
                  <a:pt x="7560563" y="282448"/>
                </a:cubicBezTo>
                <a:lnTo>
                  <a:pt x="7560563" y="2992602"/>
                </a:lnTo>
                <a:cubicBezTo>
                  <a:pt x="7560563" y="3148609"/>
                  <a:pt x="7434071" y="3275075"/>
                  <a:pt x="7278116" y="3275075"/>
                </a:cubicBezTo>
                <a:lnTo>
                  <a:pt x="282473" y="3275075"/>
                </a:lnTo>
                <a:cubicBezTo>
                  <a:pt x="126466" y="3275075"/>
                  <a:pt x="0" y="3148609"/>
                  <a:pt x="0" y="2992602"/>
                </a:cubicBezTo>
                <a:lnTo>
                  <a:pt x="0" y="282448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"/>
          <p:cNvSpPr txBox="1"/>
          <p:nvPr/>
        </p:nvSpPr>
        <p:spPr>
          <a:xfrm>
            <a:off x="2172326" y="711365"/>
            <a:ext cx="1359346" cy="886482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6935"/>
              </a:lnSpc>
            </a:pPr>
            <a:r>
              <a:rPr lang="zh-CN" altLang="en-US" sz="5300" dirty="0">
                <a:solidFill>
                  <a:srgbClr val="4197D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能力</a:t>
            </a:r>
            <a:endParaRPr lang="en-US" altLang="zh-CN" sz="5300" dirty="0">
              <a:solidFill>
                <a:srgbClr val="4197DF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233987" y="1642914"/>
            <a:ext cx="1197507" cy="27259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900" dirty="0">
                <a:solidFill>
                  <a:srgbClr val="4197D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CAPACITY</a:t>
            </a:r>
            <a:endParaRPr lang="en-US" altLang="zh-CN" sz="1900" dirty="0">
              <a:solidFill>
                <a:srgbClr val="4197D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567791" y="762794"/>
            <a:ext cx="718145" cy="81043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6935"/>
              </a:lnSpc>
            </a:pPr>
            <a:r>
              <a:rPr lang="zh-CN" altLang="en-US" sz="2800" dirty="0">
                <a:solidFill>
                  <a:srgbClr val="4197D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要求</a:t>
            </a:r>
            <a:endParaRPr lang="en-US" altLang="zh-CN" sz="2800" dirty="0">
              <a:solidFill>
                <a:srgbClr val="4197DF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1625" y="828675"/>
            <a:ext cx="488950" cy="985838"/>
          </a:xfrm>
          <a:prstGeom prst="rect">
            <a:avLst/>
          </a:prstGeom>
          <a:solidFill>
            <a:srgbClr val="1A8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Rectangle 3"/>
          <p:cNvSpPr txBox="1">
            <a:spLocks noRot="1" noChangeArrowheads="1"/>
          </p:cNvSpPr>
          <p:nvPr/>
        </p:nvSpPr>
        <p:spPr>
          <a:xfrm>
            <a:off x="-85726" y="1642914"/>
            <a:ext cx="5797549" cy="4270375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SzPct val="80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1235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4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40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6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90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50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302" name="Freeform 706"/>
          <p:cNvSpPr/>
          <p:nvPr/>
        </p:nvSpPr>
        <p:spPr bwMode="auto">
          <a:xfrm>
            <a:off x="5620837" y="1835194"/>
            <a:ext cx="181972" cy="582613"/>
          </a:xfrm>
          <a:custGeom>
            <a:avLst/>
            <a:gdLst>
              <a:gd name="T0" fmla="*/ 187 w 187"/>
              <a:gd name="T1" fmla="*/ 61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1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1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3" name="Freeform 707"/>
          <p:cNvSpPr/>
          <p:nvPr/>
        </p:nvSpPr>
        <p:spPr bwMode="auto">
          <a:xfrm>
            <a:off x="5620837" y="2847181"/>
            <a:ext cx="181972" cy="582613"/>
          </a:xfrm>
          <a:custGeom>
            <a:avLst/>
            <a:gdLst>
              <a:gd name="T0" fmla="*/ 187 w 187"/>
              <a:gd name="T1" fmla="*/ 61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1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1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4" name="Freeform 708"/>
          <p:cNvSpPr/>
          <p:nvPr/>
        </p:nvSpPr>
        <p:spPr bwMode="auto">
          <a:xfrm>
            <a:off x="5620837" y="3990181"/>
            <a:ext cx="181972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2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2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2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6" name="文本框 335"/>
          <p:cNvSpPr txBox="1"/>
          <p:nvPr/>
        </p:nvSpPr>
        <p:spPr>
          <a:xfrm>
            <a:off x="6099175" y="1922842"/>
            <a:ext cx="3958905" cy="430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服务器在网络中的作用</a:t>
            </a:r>
            <a:endParaRPr lang="zh-CN" altLang="zh-CN" sz="1800" kern="100" spc="10" dirty="0">
              <a:effectLst/>
              <a:latin typeface="Times New Roman" panose="02020603050405020304" pitchFamily="18" charset="0"/>
              <a:ea typeface="方正书宋简体"/>
            </a:endParaRPr>
          </a:p>
        </p:txBody>
      </p:sp>
      <p:sp>
        <p:nvSpPr>
          <p:cNvPr id="310" name="文本框 335"/>
          <p:cNvSpPr txBox="1"/>
          <p:nvPr/>
        </p:nvSpPr>
        <p:spPr>
          <a:xfrm>
            <a:off x="6099175" y="2923220"/>
            <a:ext cx="4876800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的工作过程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1" name="文本框 335"/>
          <p:cNvSpPr txBox="1"/>
          <p:nvPr/>
        </p:nvSpPr>
        <p:spPr>
          <a:xfrm>
            <a:off x="6099175" y="4066220"/>
            <a:ext cx="4876799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服务器的基本配置方法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0" name="直接连接符 319"/>
          <p:cNvCxnSpPr/>
          <p:nvPr/>
        </p:nvCxnSpPr>
        <p:spPr>
          <a:xfrm>
            <a:off x="-73026" y="2126500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直接连接符 320"/>
          <p:cNvCxnSpPr/>
          <p:nvPr/>
        </p:nvCxnSpPr>
        <p:spPr>
          <a:xfrm>
            <a:off x="-73026" y="2297950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直接连接符 321"/>
          <p:cNvCxnSpPr/>
          <p:nvPr/>
        </p:nvCxnSpPr>
        <p:spPr>
          <a:xfrm>
            <a:off x="-73026" y="2455113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直接连接符 322"/>
          <p:cNvCxnSpPr/>
          <p:nvPr/>
        </p:nvCxnSpPr>
        <p:spPr>
          <a:xfrm>
            <a:off x="-73026" y="2626563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直接连接符 323"/>
          <p:cNvCxnSpPr/>
          <p:nvPr/>
        </p:nvCxnSpPr>
        <p:spPr>
          <a:xfrm>
            <a:off x="-73026" y="2820194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5" name="直接连接符 324"/>
          <p:cNvCxnSpPr/>
          <p:nvPr/>
        </p:nvCxnSpPr>
        <p:spPr>
          <a:xfrm>
            <a:off x="-73026" y="2991644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6" name="直接连接符 325"/>
          <p:cNvCxnSpPr/>
          <p:nvPr/>
        </p:nvCxnSpPr>
        <p:spPr>
          <a:xfrm>
            <a:off x="-73026" y="3148807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直接连接符 326"/>
          <p:cNvCxnSpPr/>
          <p:nvPr/>
        </p:nvCxnSpPr>
        <p:spPr>
          <a:xfrm>
            <a:off x="-73026" y="3320257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 708"/>
          <p:cNvSpPr/>
          <p:nvPr/>
        </p:nvSpPr>
        <p:spPr bwMode="auto">
          <a:xfrm>
            <a:off x="5619182" y="4985081"/>
            <a:ext cx="181972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2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2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2"/>
                </a:cubicBezTo>
                <a:lnTo>
                  <a:pt x="187" y="6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文本框 335"/>
          <p:cNvSpPr txBox="1"/>
          <p:nvPr/>
        </p:nvSpPr>
        <p:spPr>
          <a:xfrm>
            <a:off x="6077160" y="5033958"/>
            <a:ext cx="4898814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客户端的配置和测试方法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775" y="4532149"/>
            <a:ext cx="6527468" cy="1711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任务10-2</a:t>
            </a:r>
            <a:r>
              <a:rPr lang="en-US" altLang="zh-CN" dirty="0"/>
              <a:t>  </a:t>
            </a:r>
            <a:r>
              <a:rPr lang="zh-CN" altLang="en-US" dirty="0"/>
              <a:t>熟悉</a:t>
            </a:r>
            <a:r>
              <a:rPr lang="en-US" altLang="zh-CN" dirty="0"/>
              <a:t>DHCP</a:t>
            </a:r>
            <a:r>
              <a:rPr lang="zh-CN" altLang="en-US" dirty="0"/>
              <a:t>主配置文件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33619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的工作流程如图所示。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）客户端发送广播向服务器申请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）服务器收到请求后查看主配置文件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dhcpd.conf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，先根据客户端的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MAC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地址查看是否为客户端设置了固定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）如果为客户端设置了固定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地址，则将该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地址发送给客户端。如果没有设置固定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地址，则将地址池中的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地址发送给客户端。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）客户端收到服务器回应后，客户端给予服务器回应，告诉服务器已经使用了分配的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）服务器将相关租约信息存入数据库。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775" y="4356053"/>
            <a:ext cx="10028789" cy="227414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9888772" cy="57626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．主配置文件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Conf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dhcpd.conf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主配置文件的整体框架。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dhcpd.conf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包括全局配置和局部配置。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全局配置可以包含参数或选项，该部分对整个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服务器生效。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局部配置通常由声明部分来表示，该部分仅对局部生效，比如只对某个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作用域生效。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dhcpd.conf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文件的格式为：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全局配置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参数或选项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                #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全局生效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局部配置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声明 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参数或选项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          #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局部生效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任务10-2</a:t>
            </a:r>
            <a:r>
              <a:rPr lang="en-US" altLang="zh-CN" dirty="0"/>
              <a:t>  </a:t>
            </a:r>
            <a:r>
              <a:rPr lang="zh-CN" altLang="en-US" dirty="0"/>
              <a:t>熟悉</a:t>
            </a:r>
            <a:r>
              <a:rPr lang="en-US" altLang="zh-CN" dirty="0"/>
              <a:t>DHCP</a:t>
            </a:r>
            <a:r>
              <a:rPr lang="zh-CN" altLang="en-US" dirty="0"/>
              <a:t>主配置文件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9888772" cy="51932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．主配置文件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dhcpd.conf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）复制样例文件到主配置文件。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默认主配置文件（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dhcpd.conf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）没有任何实质内容，打开查阅，发现里面有一句话“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see 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usr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/share/doc/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-server/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dhcpd.conf.example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。我们以样例文件为例讲解主配置文件。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dhcpd.conf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主配置文件的组成部分。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3429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parameters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（参数）。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3429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declarations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（声明）。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3429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（选项）。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任务10-2</a:t>
            </a:r>
            <a:r>
              <a:rPr lang="en-US" altLang="zh-CN" dirty="0"/>
              <a:t>  </a:t>
            </a:r>
            <a:r>
              <a:rPr lang="zh-CN" altLang="en-US" dirty="0"/>
              <a:t>熟悉</a:t>
            </a:r>
            <a:r>
              <a:rPr lang="en-US" altLang="zh-CN" dirty="0"/>
              <a:t>DHCP</a:t>
            </a:r>
            <a:r>
              <a:rPr lang="zh-CN" altLang="en-US" dirty="0"/>
              <a:t>主配置文件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4542318"/>
            <a:ext cx="10028789" cy="173735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9888772" cy="10382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．常用参数介绍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参数主要用于设置服务器和客户端的动作或者是否执行某些任务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如下表所示。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任务10-2</a:t>
            </a:r>
            <a:r>
              <a:rPr lang="en-US" altLang="zh-CN" dirty="0"/>
              <a:t>  </a:t>
            </a:r>
            <a:r>
              <a:rPr lang="zh-CN" altLang="en-US" dirty="0"/>
              <a:t>熟悉</a:t>
            </a:r>
            <a:r>
              <a:rPr lang="en-US" altLang="zh-CN" dirty="0"/>
              <a:t>DHCP</a:t>
            </a:r>
            <a:r>
              <a:rPr lang="zh-CN" altLang="en-US" dirty="0"/>
              <a:t>主配置文件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2631742"/>
            <a:ext cx="10028789" cy="3647930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908175" y="2829280"/>
          <a:ext cx="7943235" cy="3252854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3015252"/>
                <a:gridCol w="492798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900" kern="100">
                          <a:effectLst/>
                        </a:rPr>
                        <a:t>参</a:t>
                      </a:r>
                      <a:r>
                        <a:rPr lang="en-US" sz="900" kern="100">
                          <a:effectLst/>
                        </a:rPr>
                        <a:t>    </a:t>
                      </a:r>
                      <a:r>
                        <a:rPr lang="zh-CN" sz="900" kern="100">
                          <a:effectLst/>
                        </a:rPr>
                        <a:t>数</a:t>
                      </a:r>
                      <a:endParaRPr lang="zh-CN" sz="900" kern="100">
                        <a:solidFill>
                          <a:srgbClr val="FFFFFF"/>
                        </a:solidFill>
                        <a:effectLst/>
                        <a:latin typeface="方正兰亭黑简体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900" kern="100">
                          <a:effectLst/>
                        </a:rPr>
                        <a:t>作</a:t>
                      </a:r>
                      <a:r>
                        <a:rPr lang="en-US" sz="900" kern="100">
                          <a:effectLst/>
                        </a:rPr>
                        <a:t>    </a:t>
                      </a:r>
                      <a:r>
                        <a:rPr lang="zh-CN" sz="900" kern="100">
                          <a:effectLst/>
                        </a:rPr>
                        <a:t>用</a:t>
                      </a:r>
                      <a:endParaRPr lang="zh-CN" sz="900" kern="100">
                        <a:solidFill>
                          <a:srgbClr val="FFFFFF"/>
                        </a:solidFill>
                        <a:effectLst/>
                        <a:latin typeface="方正兰亭黑简体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100">
                          <a:effectLst/>
                        </a:rPr>
                        <a:t>ddns-update-style [</a:t>
                      </a:r>
                      <a:r>
                        <a:rPr lang="zh-CN" sz="900" kern="100">
                          <a:effectLst/>
                        </a:rPr>
                        <a:t>类型</a:t>
                      </a:r>
                      <a:r>
                        <a:rPr lang="en-US" sz="900" kern="100">
                          <a:effectLst/>
                        </a:rPr>
                        <a:t>]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zh-CN" sz="900" kern="100">
                          <a:effectLst/>
                        </a:rPr>
                        <a:t>定义</a:t>
                      </a:r>
                      <a:r>
                        <a:rPr lang="en-US" sz="900" kern="100">
                          <a:effectLst/>
                        </a:rPr>
                        <a:t>DNS</a:t>
                      </a:r>
                      <a:r>
                        <a:rPr lang="zh-CN" sz="900" kern="100">
                          <a:effectLst/>
                        </a:rPr>
                        <a:t>服务动态更新的类型，类型包括</a:t>
                      </a:r>
                      <a:r>
                        <a:rPr lang="en-US" sz="900" kern="100">
                          <a:effectLst/>
                        </a:rPr>
                        <a:t>none</a:t>
                      </a:r>
                      <a:r>
                        <a:rPr lang="zh-CN" sz="900" kern="100">
                          <a:effectLst/>
                        </a:rPr>
                        <a:t>（不支持动态更新）、</a:t>
                      </a:r>
                      <a:r>
                        <a:rPr lang="en-US" sz="900" kern="100">
                          <a:effectLst/>
                        </a:rPr>
                        <a:t>interim</a:t>
                      </a:r>
                      <a:r>
                        <a:rPr lang="zh-CN" sz="900" kern="100">
                          <a:effectLst/>
                        </a:rPr>
                        <a:t>（互动更新模式）与</a:t>
                      </a:r>
                      <a:r>
                        <a:rPr lang="en-US" sz="900" kern="100">
                          <a:effectLst/>
                        </a:rPr>
                        <a:t>ad-hoc</a:t>
                      </a:r>
                      <a:r>
                        <a:rPr lang="zh-CN" sz="900" kern="100">
                          <a:effectLst/>
                        </a:rPr>
                        <a:t>（特殊更新模式）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100" spc="-50">
                          <a:effectLst/>
                        </a:rPr>
                        <a:t>[allow | ignore] client-updates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900" kern="100">
                          <a:effectLst/>
                        </a:rPr>
                        <a:t>允许</a:t>
                      </a:r>
                      <a:r>
                        <a:rPr lang="en-US" sz="900" kern="100">
                          <a:effectLst/>
                        </a:rPr>
                        <a:t>/</a:t>
                      </a:r>
                      <a:r>
                        <a:rPr lang="zh-CN" sz="900" kern="100">
                          <a:effectLst/>
                        </a:rPr>
                        <a:t>忽略客户端更新</a:t>
                      </a:r>
                      <a:r>
                        <a:rPr lang="en-US" sz="900" kern="100">
                          <a:effectLst/>
                        </a:rPr>
                        <a:t>DNS</a:t>
                      </a:r>
                      <a:r>
                        <a:rPr lang="zh-CN" sz="900" kern="100">
                          <a:effectLst/>
                        </a:rPr>
                        <a:t>记录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100">
                          <a:effectLst/>
                        </a:rPr>
                        <a:t>default-lease-time 600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900" kern="100">
                          <a:effectLst/>
                        </a:rPr>
                        <a:t>默认超时时间，单位是秒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100">
                          <a:effectLst/>
                        </a:rPr>
                        <a:t>max-lease-time 7200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900" kern="100">
                          <a:effectLst/>
                        </a:rPr>
                        <a:t>最大超时时间，单位是秒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100" spc="-60">
                          <a:effectLst/>
                        </a:rPr>
                        <a:t>option domain-name-servers  192.168.10.1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900" kern="100">
                          <a:effectLst/>
                        </a:rPr>
                        <a:t>定义</a:t>
                      </a:r>
                      <a:r>
                        <a:rPr lang="en-US" sz="900" kern="100">
                          <a:effectLst/>
                        </a:rPr>
                        <a:t>DNS</a:t>
                      </a:r>
                      <a:r>
                        <a:rPr lang="zh-CN" sz="900" kern="100">
                          <a:effectLst/>
                        </a:rPr>
                        <a:t>服务器地址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100" spc="-50">
                          <a:effectLst/>
                        </a:rPr>
                        <a:t>option domain-name "domain.org"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900" kern="100">
                          <a:effectLst/>
                        </a:rPr>
                        <a:t>定义</a:t>
                      </a:r>
                      <a:r>
                        <a:rPr lang="en-US" sz="900" kern="100">
                          <a:effectLst/>
                        </a:rPr>
                        <a:t>DNS</a:t>
                      </a:r>
                      <a:r>
                        <a:rPr lang="zh-CN" sz="900" kern="100">
                          <a:effectLst/>
                        </a:rPr>
                        <a:t>域名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100">
                          <a:effectLst/>
                        </a:rPr>
                        <a:t>range 192.168.10.10  192.168.10.100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900" kern="100">
                          <a:effectLst/>
                        </a:rPr>
                        <a:t>定义用于分配的</a:t>
                      </a:r>
                      <a:r>
                        <a:rPr lang="en-US" sz="900" kern="100">
                          <a:effectLst/>
                        </a:rPr>
                        <a:t>IP</a:t>
                      </a:r>
                      <a:r>
                        <a:rPr lang="zh-CN" sz="900" kern="100">
                          <a:effectLst/>
                        </a:rPr>
                        <a:t>地址池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100">
                          <a:effectLst/>
                        </a:rPr>
                        <a:t>option subnet-mask 255.255.255.0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900" kern="100">
                          <a:effectLst/>
                        </a:rPr>
                        <a:t>定义客户端的子网掩码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100">
                          <a:effectLst/>
                        </a:rPr>
                        <a:t>option routers 192.168.10.254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900" kern="100">
                          <a:effectLst/>
                        </a:rPr>
                        <a:t>定义客户端的网关地址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100">
                          <a:effectLst/>
                        </a:rPr>
                        <a:t>broadcase-address 192.168.10.255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900" kern="100">
                          <a:effectLst/>
                        </a:rPr>
                        <a:t>定义客户端的广播地址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100">
                          <a:effectLst/>
                        </a:rPr>
                        <a:t>ntp-server  192.168.10.1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900" kern="100">
                          <a:effectLst/>
                        </a:rPr>
                        <a:t>定义客户端的网络时间服务器（</a:t>
                      </a:r>
                      <a:r>
                        <a:rPr lang="en-US" sz="900" kern="100">
                          <a:effectLst/>
                        </a:rPr>
                        <a:t>NTP</a:t>
                      </a:r>
                      <a:r>
                        <a:rPr lang="zh-CN" sz="900" kern="100">
                          <a:effectLst/>
                        </a:rPr>
                        <a:t>）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100">
                          <a:effectLst/>
                        </a:rPr>
                        <a:t>nis-servers  192.168.10.1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900" kern="100" dirty="0">
                          <a:effectLst/>
                        </a:rPr>
                        <a:t>定义客户端的</a:t>
                      </a:r>
                      <a:r>
                        <a:rPr lang="en-US" sz="900" kern="100" dirty="0">
                          <a:effectLst/>
                        </a:rPr>
                        <a:t>NIS</a:t>
                      </a:r>
                      <a:r>
                        <a:rPr lang="zh-CN" sz="900" kern="100" dirty="0">
                          <a:effectLst/>
                        </a:rPr>
                        <a:t>域服务器的地址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100">
                          <a:effectLst/>
                        </a:rPr>
                        <a:t>Hardware   00:0c:29:03:34:02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900" kern="100">
                          <a:effectLst/>
                        </a:rPr>
                        <a:t>指定网卡接口的类型与</a:t>
                      </a:r>
                      <a:r>
                        <a:rPr lang="en-US" sz="900" kern="100">
                          <a:effectLst/>
                        </a:rPr>
                        <a:t>MAC</a:t>
                      </a:r>
                      <a:r>
                        <a:rPr lang="zh-CN" sz="900" kern="100">
                          <a:effectLst/>
                        </a:rPr>
                        <a:t>地址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100">
                          <a:effectLst/>
                        </a:rPr>
                        <a:t>server-name  mydhcp.smile.com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900" kern="100">
                          <a:effectLst/>
                        </a:rPr>
                        <a:t>向</a:t>
                      </a:r>
                      <a:r>
                        <a:rPr lang="en-US" sz="900" kern="100">
                          <a:effectLst/>
                        </a:rPr>
                        <a:t>DHCP</a:t>
                      </a:r>
                      <a:r>
                        <a:rPr lang="zh-CN" sz="900" kern="100">
                          <a:effectLst/>
                        </a:rPr>
                        <a:t>客户端通知</a:t>
                      </a:r>
                      <a:r>
                        <a:rPr lang="en-US" sz="900" kern="100">
                          <a:effectLst/>
                        </a:rPr>
                        <a:t>DHCP</a:t>
                      </a:r>
                      <a:r>
                        <a:rPr lang="zh-CN" sz="900" kern="100">
                          <a:effectLst/>
                        </a:rPr>
                        <a:t>服务器的主机名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100">
                          <a:effectLst/>
                        </a:rPr>
                        <a:t>fixed-address  192.168.10.105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900" kern="100">
                          <a:effectLst/>
                        </a:rPr>
                        <a:t>将某个固定的</a:t>
                      </a:r>
                      <a:r>
                        <a:rPr lang="en-US" sz="900" kern="100">
                          <a:effectLst/>
                        </a:rPr>
                        <a:t>IP</a:t>
                      </a:r>
                      <a:r>
                        <a:rPr lang="zh-CN" sz="900" kern="100">
                          <a:effectLst/>
                        </a:rPr>
                        <a:t>地址分配给指定主机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100">
                          <a:effectLst/>
                        </a:rPr>
                        <a:t>time-offset [</a:t>
                      </a:r>
                      <a:r>
                        <a:rPr lang="zh-CN" sz="900" kern="100">
                          <a:effectLst/>
                        </a:rPr>
                        <a:t>偏移误差</a:t>
                      </a:r>
                      <a:r>
                        <a:rPr lang="en-US" sz="900" kern="100">
                          <a:effectLst/>
                        </a:rPr>
                        <a:t>]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900" kern="100" dirty="0">
                          <a:effectLst/>
                        </a:rPr>
                        <a:t>指定客户端与格林尼治时间的偏移差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9888772" cy="31926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．常用声明介绍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声明一般用来指定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作用域、定义为客户端分配的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地址池等。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声明格式如下：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声明 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选项或参数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}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任务10-2</a:t>
            </a:r>
            <a:r>
              <a:rPr lang="en-US" altLang="zh-CN" dirty="0"/>
              <a:t>  </a:t>
            </a:r>
            <a:r>
              <a:rPr lang="zh-CN" altLang="en-US" dirty="0"/>
              <a:t>熟悉</a:t>
            </a:r>
            <a:r>
              <a:rPr lang="en-US" altLang="zh-CN" dirty="0"/>
              <a:t>DHCP</a:t>
            </a:r>
            <a:r>
              <a:rPr lang="zh-CN" altLang="en-US" dirty="0"/>
              <a:t>主配置文件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3018317"/>
            <a:ext cx="10028789" cy="1798312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9888772" cy="507010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常见声明的使用如下。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网络号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netmask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子网掩码 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{……}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作用：定义作用域，指定子网。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subnet  192.168.10.0   netmask   255.255.255.0  {</a:t>
            </a:r>
            <a:endParaRPr lang="en-US" altLang="zh-CN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……</a:t>
            </a:r>
            <a:endParaRPr lang="en-US" altLang="zh-CN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}</a:t>
            </a:r>
            <a:endParaRPr lang="en-US" altLang="zh-CN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注意：网络号必须与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服务器的至少一个网络号相同。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range dynamic-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bootp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起始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  结束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作用：指定动态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地址范围。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range dynamic-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bootp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192.168.10.100   192.168.10.200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任务10-2</a:t>
            </a:r>
            <a:r>
              <a:rPr lang="en-US" altLang="zh-CN" dirty="0"/>
              <a:t>  </a:t>
            </a:r>
            <a:r>
              <a:rPr lang="zh-CN" altLang="en-US" dirty="0"/>
              <a:t>熟悉</a:t>
            </a:r>
            <a:r>
              <a:rPr lang="en-US" altLang="zh-CN" dirty="0"/>
              <a:t>DHCP</a:t>
            </a:r>
            <a:r>
              <a:rPr lang="zh-CN" altLang="en-US" dirty="0"/>
              <a:t>主配置文件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3018317"/>
            <a:ext cx="10028789" cy="140206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793" y="5875451"/>
            <a:ext cx="10028789" cy="621393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9888772" cy="58087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．常用选项介绍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选项通常用来配置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客户端的可选参数，比如定义客户端的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地址、默认网关等。选项内容都是以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关键字开始的。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常见选项如下。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routers  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作用：为客户端指定默认网关。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routers   192.168.10.254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subnet-mask 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子网掩码。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作用：设置客户端的子网掩码。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subnet-mask    255.255.255.0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任务10-2</a:t>
            </a:r>
            <a:r>
              <a:rPr lang="en-US" altLang="zh-CN" dirty="0"/>
              <a:t>  </a:t>
            </a:r>
            <a:r>
              <a:rPr lang="zh-CN" altLang="en-US" dirty="0"/>
              <a:t>熟悉</a:t>
            </a:r>
            <a:r>
              <a:rPr lang="en-US" altLang="zh-CN" dirty="0"/>
              <a:t>DHCP</a:t>
            </a:r>
            <a:r>
              <a:rPr lang="zh-CN" altLang="en-US" dirty="0"/>
              <a:t>主配置文件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93775" y="4637198"/>
            <a:ext cx="10028789" cy="529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793" y="6253134"/>
            <a:ext cx="10028789" cy="52946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9888772" cy="21154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domain-name-servers  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作用：为客户端指定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服务器地址。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 domain-name-servers    192.168.10.1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任务10-2</a:t>
            </a:r>
            <a:r>
              <a:rPr lang="en-US" altLang="zh-CN" dirty="0"/>
              <a:t>  </a:t>
            </a:r>
            <a:r>
              <a:rPr lang="zh-CN" altLang="en-US" dirty="0"/>
              <a:t>熟悉</a:t>
            </a:r>
            <a:r>
              <a:rPr lang="en-US" altLang="zh-CN" dirty="0"/>
              <a:t>DHCP</a:t>
            </a:r>
            <a:r>
              <a:rPr lang="zh-CN" altLang="en-US" dirty="0"/>
              <a:t>主配置文件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93775" y="2561116"/>
            <a:ext cx="10028789" cy="594353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9888772" cy="46546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地址绑定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地址绑定用于给客户端分配固定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地址。例如，服务器需要使用固定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地址就可以使用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地址绑定，通过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MAC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地址的对应关系为指定的物理地址计算机分配固定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整个配置过程需要用到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host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声明和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hardware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fixed- address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参数。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host   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主机名 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{......}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作用：用于定义保留地址。例如：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host  computer1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任务10-2</a:t>
            </a:r>
            <a:r>
              <a:rPr lang="en-US" altLang="zh-CN" dirty="0"/>
              <a:t>  </a:t>
            </a:r>
            <a:r>
              <a:rPr lang="zh-CN" altLang="en-US" dirty="0"/>
              <a:t>熟悉</a:t>
            </a:r>
            <a:r>
              <a:rPr lang="en-US" altLang="zh-CN" dirty="0"/>
              <a:t>DHCP</a:t>
            </a:r>
            <a:r>
              <a:rPr lang="zh-CN" altLang="en-US" dirty="0"/>
              <a:t>主配置文件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93775" y="5029993"/>
            <a:ext cx="10028789" cy="56387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9888772" cy="4731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hardware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类型硬件地址。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作用：定义网络接口类型和硬件地址。常用类型为以太网（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ethernet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），地址为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MAC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地址。例如：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hardware  ethernet  3a:b5:cd:32:65:12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fixed-address   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作用：定义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客户端指定的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fixed-address   192.168.10.105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注意：（</a:t>
            </a: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）（</a:t>
            </a: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）项只能应用于</a:t>
            </a: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host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声明中。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任务10-2</a:t>
            </a:r>
            <a:r>
              <a:rPr lang="en-US" altLang="zh-CN" dirty="0"/>
              <a:t>  </a:t>
            </a:r>
            <a:r>
              <a:rPr lang="zh-CN" altLang="en-US" dirty="0"/>
              <a:t>熟悉</a:t>
            </a:r>
            <a:r>
              <a:rPr lang="en-US" altLang="zh-CN" dirty="0"/>
              <a:t>DHCP</a:t>
            </a:r>
            <a:r>
              <a:rPr lang="zh-CN" altLang="en-US" dirty="0"/>
              <a:t>主配置文件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93775" y="3018318"/>
            <a:ext cx="10028789" cy="5181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84793" y="4620957"/>
            <a:ext cx="10028789" cy="518152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Freeform 3"/>
          <p:cNvSpPr/>
          <p:nvPr/>
        </p:nvSpPr>
        <p:spPr>
          <a:xfrm>
            <a:off x="-73026" y="0"/>
            <a:ext cx="12344401" cy="6859588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ECEC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Freeform 3"/>
          <p:cNvSpPr/>
          <p:nvPr/>
        </p:nvSpPr>
        <p:spPr>
          <a:xfrm>
            <a:off x="4956175" y="967739"/>
            <a:ext cx="6629399" cy="2352518"/>
          </a:xfrm>
          <a:custGeom>
            <a:avLst/>
            <a:gdLst>
              <a:gd name="connsiteX0" fmla="*/ 0 w 7560564"/>
              <a:gd name="connsiteY0" fmla="*/ 282448 h 3275076"/>
              <a:gd name="connsiteX1" fmla="*/ 282473 w 7560564"/>
              <a:gd name="connsiteY1" fmla="*/ 0 h 3275076"/>
              <a:gd name="connsiteX2" fmla="*/ 7278116 w 7560564"/>
              <a:gd name="connsiteY2" fmla="*/ 0 h 3275076"/>
              <a:gd name="connsiteX3" fmla="*/ 7560563 w 7560564"/>
              <a:gd name="connsiteY3" fmla="*/ 282448 h 3275076"/>
              <a:gd name="connsiteX4" fmla="*/ 7560563 w 7560564"/>
              <a:gd name="connsiteY4" fmla="*/ 2992602 h 3275076"/>
              <a:gd name="connsiteX5" fmla="*/ 7278116 w 7560564"/>
              <a:gd name="connsiteY5" fmla="*/ 3275075 h 3275076"/>
              <a:gd name="connsiteX6" fmla="*/ 282473 w 7560564"/>
              <a:gd name="connsiteY6" fmla="*/ 3275075 h 3275076"/>
              <a:gd name="connsiteX7" fmla="*/ 0 w 7560564"/>
              <a:gd name="connsiteY7" fmla="*/ 2992602 h 3275076"/>
              <a:gd name="connsiteX8" fmla="*/ 0 w 7560564"/>
              <a:gd name="connsiteY8" fmla="*/ 282448 h 32750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7560564" h="3275076">
                <a:moveTo>
                  <a:pt x="0" y="282448"/>
                </a:moveTo>
                <a:cubicBezTo>
                  <a:pt x="0" y="126492"/>
                  <a:pt x="126466" y="0"/>
                  <a:pt x="282473" y="0"/>
                </a:cubicBezTo>
                <a:lnTo>
                  <a:pt x="7278116" y="0"/>
                </a:lnTo>
                <a:cubicBezTo>
                  <a:pt x="7434071" y="0"/>
                  <a:pt x="7560563" y="126492"/>
                  <a:pt x="7560563" y="282448"/>
                </a:cubicBezTo>
                <a:lnTo>
                  <a:pt x="7560563" y="2992602"/>
                </a:lnTo>
                <a:cubicBezTo>
                  <a:pt x="7560563" y="3148609"/>
                  <a:pt x="7434071" y="3275075"/>
                  <a:pt x="7278116" y="3275075"/>
                </a:cubicBezTo>
                <a:lnTo>
                  <a:pt x="282473" y="3275075"/>
                </a:lnTo>
                <a:cubicBezTo>
                  <a:pt x="126466" y="3275075"/>
                  <a:pt x="0" y="3148609"/>
                  <a:pt x="0" y="2992602"/>
                </a:cubicBezTo>
                <a:lnTo>
                  <a:pt x="0" y="282448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2172326" y="711365"/>
            <a:ext cx="1359346" cy="886482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69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300" b="0" i="0" u="none" strike="noStrike" kern="1200" cap="none" spc="0" normalizeH="0" baseline="0" noProof="0" dirty="0">
                <a:ln>
                  <a:noFill/>
                </a:ln>
                <a:solidFill>
                  <a:srgbClr val="4197DF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思政</a:t>
            </a:r>
            <a:endParaRPr kumimoji="0" lang="en-US" altLang="zh-CN" sz="5300" b="0" i="0" u="none" strike="noStrike" kern="1200" cap="none" spc="0" normalizeH="0" baseline="0" noProof="0" dirty="0">
              <a:ln>
                <a:noFill/>
              </a:ln>
              <a:solidFill>
                <a:srgbClr val="4197DF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233987" y="1642914"/>
            <a:ext cx="1261564" cy="27259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rgbClr val="4197D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IDEOLOGY</a:t>
            </a:r>
            <a:endParaRPr kumimoji="0" lang="en-US" altLang="zh-CN" sz="1900" b="0" i="0" u="none" strike="noStrike" kern="1200" cap="none" spc="0" normalizeH="0" baseline="0" noProof="0" dirty="0">
              <a:ln>
                <a:noFill/>
              </a:ln>
              <a:solidFill>
                <a:srgbClr val="4197DF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567791" y="762794"/>
            <a:ext cx="718145" cy="81043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69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197DF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导入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4197DF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1625" y="828675"/>
            <a:ext cx="488950" cy="985838"/>
          </a:xfrm>
          <a:prstGeom prst="rect">
            <a:avLst/>
          </a:prstGeom>
          <a:solidFill>
            <a:srgbClr val="1A8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1" name="Rectangle 3"/>
          <p:cNvSpPr txBox="1">
            <a:spLocks noRot="1" noChangeArrowheads="1"/>
          </p:cNvSpPr>
          <p:nvPr/>
        </p:nvSpPr>
        <p:spPr>
          <a:xfrm>
            <a:off x="-85726" y="1642914"/>
            <a:ext cx="5797549" cy="4270375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SzPct val="80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1235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4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40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6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90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50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1219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l"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320" name="直接连接符 319"/>
          <p:cNvCxnSpPr/>
          <p:nvPr/>
        </p:nvCxnSpPr>
        <p:spPr>
          <a:xfrm>
            <a:off x="-73026" y="2126500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直接连接符 320"/>
          <p:cNvCxnSpPr/>
          <p:nvPr/>
        </p:nvCxnSpPr>
        <p:spPr>
          <a:xfrm>
            <a:off x="-73026" y="2297950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直接连接符 321"/>
          <p:cNvCxnSpPr/>
          <p:nvPr/>
        </p:nvCxnSpPr>
        <p:spPr>
          <a:xfrm>
            <a:off x="-73026" y="2455113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直接连接符 322"/>
          <p:cNvCxnSpPr/>
          <p:nvPr/>
        </p:nvCxnSpPr>
        <p:spPr>
          <a:xfrm>
            <a:off x="-73026" y="2626563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直接连接符 323"/>
          <p:cNvCxnSpPr/>
          <p:nvPr/>
        </p:nvCxnSpPr>
        <p:spPr>
          <a:xfrm>
            <a:off x="-73026" y="2820194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5" name="直接连接符 324"/>
          <p:cNvCxnSpPr/>
          <p:nvPr/>
        </p:nvCxnSpPr>
        <p:spPr>
          <a:xfrm>
            <a:off x="-73026" y="2991644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6" name="直接连接符 325"/>
          <p:cNvCxnSpPr/>
          <p:nvPr/>
        </p:nvCxnSpPr>
        <p:spPr>
          <a:xfrm>
            <a:off x="-73026" y="3148807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直接连接符 326"/>
          <p:cNvCxnSpPr/>
          <p:nvPr/>
        </p:nvCxnSpPr>
        <p:spPr>
          <a:xfrm>
            <a:off x="-73026" y="3320257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5379881" y="1383208"/>
            <a:ext cx="5797549" cy="16893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    “技术是买不来的”。国产操作系统的未来前途光明！只有瞄准核心科技埋头攻关，助力我国软件产业从价值链中低端向高端迈进，才能为高质量发展和国家信息产业安全插上腾飞的“翅膀”。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9888772" cy="36543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．租约数据库文件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租约数据库文件用于保存一系列的租约声明，其中包含客户端的主机名、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MAC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地址、分配到的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地址，以及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地址的有效期等相关信息。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刚安装好时，租约数据库文件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dhcpd.leases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是个空文件。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服务正常运行时就可以使用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命令查看租约数据库文件内容了。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   /var/lib/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dhcpd.leases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任务10-2</a:t>
            </a:r>
            <a:r>
              <a:rPr lang="en-US" altLang="zh-CN" dirty="0"/>
              <a:t>  </a:t>
            </a:r>
            <a:r>
              <a:rPr lang="zh-CN" altLang="en-US" dirty="0"/>
              <a:t>熟悉</a:t>
            </a:r>
            <a:r>
              <a:rPr lang="en-US" altLang="zh-CN" dirty="0"/>
              <a:t>DHCP</a:t>
            </a:r>
            <a:r>
              <a:rPr lang="zh-CN" altLang="en-US" dirty="0"/>
              <a:t>主配置文件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84793" y="4039394"/>
            <a:ext cx="10028789" cy="624828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9888772" cy="46546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．案例需求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技术部有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台计算机，各计算机的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地址要求如下。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服务器的地址都是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192.168.10.1/24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，有效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地址段为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 10.1~192.168.10.254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，子网掩码是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255.255.255.0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，网关为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192.168.10.254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192.168.10.1~192.168.10.30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网段地址是服务器的固定地址。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）客户端可以使用的地址段为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192.168.10.31~192.168.10.200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，但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192.168.10.105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192. 168.10.107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为保留地址，其中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192.168.10.105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保留给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）客户端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模拟所有的其他客户端，采用自动获取方式配置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等地址信息。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任务10-3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DHCP</a:t>
            </a:r>
            <a:r>
              <a:rPr lang="zh-CN" altLang="en-US" dirty="0"/>
              <a:t>的应用案例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9888772" cy="41929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．网络环境搭建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统信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UOS V20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服务器和客户端的地址及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MAC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信息如表所示。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台安装了统信 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UOS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的计算机，连网方式都设为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host only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VMnet1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），其中，一台作为服务器，另外两台作为客户端使用。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任务10-3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DHCP</a:t>
            </a:r>
            <a:r>
              <a:rPr lang="zh-CN" altLang="en-US" dirty="0"/>
              <a:t>的应用案例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84793" y="2561116"/>
            <a:ext cx="10028789" cy="21031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6375" y="2591594"/>
            <a:ext cx="5655564" cy="2487168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9888772" cy="342350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．服务器端配置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）定制全局配置和局部配置，局部配置需要把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192.168.10.0/24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网段声明出来，然后在该声明中指定一个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地址池，范围为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192.168.10.31~192.168.10.200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，但要去掉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192.168.10.105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192.168.10.107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，其他分配给客户端使用。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）要保证使用固定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地址，就要在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声明中嵌套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host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声明，目的是要单独为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设置固定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地址，并在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host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声明中加入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MAC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地址绑定的选项以申请固定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任务10-3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DHCP</a:t>
            </a:r>
            <a:r>
              <a:rPr lang="zh-CN" altLang="en-US" dirty="0"/>
              <a:t>的应用案例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9888772" cy="59472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vim  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dhcpd.conf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命令可以编辑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配置文件，全部配置文件的内容如下。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ddns</a:t>
            </a: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-update-style none;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log-facility local7;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subnet 192.168.10.0 netmask 255.255.255.0 {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range 192.168.10.31 192.168.10.104;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range 192.168.10.106 192.168.10.106;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range 192.168.10.108 192.168.10.200;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option domain-name-servers 192.168.10.1;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option domain-name "myDHCP.smile.com";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option routers 192.168.10.254;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option broadcast-address 192.168.10.255;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default-lease-time 600;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max-lease-time 7200;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host    Client2{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hardware ethernet 00:0c:29:08:5b:ca;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fixed-address 192.168.10.105;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endParaRPr lang="en-US" altLang="zh-CN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任务10-3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DHCP</a:t>
            </a:r>
            <a:r>
              <a:rPr lang="zh-CN" altLang="en-US" dirty="0"/>
              <a:t>的应用案例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793" y="2439194"/>
            <a:ext cx="10028789" cy="4420393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9888772" cy="21154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）配置完成保存并退出，重启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服务，并设置开机自动启动。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restart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enable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任务10-3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DHCP</a:t>
            </a:r>
            <a:r>
              <a:rPr lang="zh-CN" altLang="en-US" dirty="0"/>
              <a:t>的应用案例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793" y="2058195"/>
            <a:ext cx="10028789" cy="1142999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9888772" cy="25001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．在客户端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上进行测试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务必先关闭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VMnet8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VMnet1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服务功能，再进行如下操作：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VMware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主窗口中，依次单击“编辑”→“虚拟网络编辑器”命令，打开“虚拟网络编辑器”对话框，选中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VMnet1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VMnet8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，去掉对应的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服务启用选项，如图所示。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任务10-3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DHCP</a:t>
            </a:r>
            <a:r>
              <a:rPr lang="zh-CN" altLang="en-US" dirty="0"/>
              <a:t>的应用案例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84793" y="3586292"/>
            <a:ext cx="10028789" cy="2586701"/>
          </a:xfrm>
          <a:prstGeom prst="rect">
            <a:avLst/>
          </a:prstGeom>
        </p:spPr>
      </p:pic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4938" y="3639992"/>
            <a:ext cx="28956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9888772" cy="19615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．在客户端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上进行测试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）以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用户身份登录名为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的统信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UOS V20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计算机，依次单击任务栏上的“控制中心”→“网络”→“有线网络”→“网络”命令，打开“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ens32”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对话框，如图所示。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任务10-3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DHCP</a:t>
            </a:r>
            <a:r>
              <a:rPr lang="zh-CN" altLang="en-US" dirty="0"/>
              <a:t>的应用案例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84793" y="3586292"/>
            <a:ext cx="10028789" cy="2586701"/>
          </a:xfrm>
          <a:prstGeom prst="rect">
            <a:avLst/>
          </a:prstGeom>
        </p:spPr>
      </p:pic>
      <p:pic>
        <p:nvPicPr>
          <p:cNvPr id="3074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275" y="3674716"/>
            <a:ext cx="3124200" cy="2409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9888772" cy="14998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．在客户端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上进行测试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）单击图 ，在弹出的对话框中单击“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IPv4”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选项，并将“方法”选项设置为“自动”，最后单击“保存”按钮，如图所示。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任务10-3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DHCP</a:t>
            </a:r>
            <a:r>
              <a:rPr lang="zh-CN" altLang="en-US" dirty="0"/>
              <a:t>的应用案例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84793" y="3093405"/>
            <a:ext cx="10028789" cy="3079587"/>
          </a:xfrm>
          <a:prstGeom prst="rect">
            <a:avLst/>
          </a:prstGeom>
        </p:spPr>
      </p:pic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575" y="3258384"/>
            <a:ext cx="3657600" cy="284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9888772" cy="14998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．在客户端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上进行测试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）单击“网络详情”，这时会看到图中所示的结果，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成功获取到了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服务器地址池的一个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任务10-3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DHCP</a:t>
            </a:r>
            <a:r>
              <a:rPr lang="zh-CN" altLang="en-US" dirty="0"/>
              <a:t>的应用案例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84793" y="3093405"/>
            <a:ext cx="10028789" cy="3079587"/>
          </a:xfrm>
          <a:prstGeom prst="rect">
            <a:avLst/>
          </a:prstGeom>
        </p:spPr>
      </p:pic>
      <p:pic>
        <p:nvPicPr>
          <p:cNvPr id="512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175" y="3138525"/>
            <a:ext cx="3886200" cy="3016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Freeform 3"/>
          <p:cNvSpPr/>
          <p:nvPr/>
        </p:nvSpPr>
        <p:spPr>
          <a:xfrm>
            <a:off x="-73026" y="0"/>
            <a:ext cx="12344401" cy="6859588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ECEC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Freeform 3"/>
          <p:cNvSpPr/>
          <p:nvPr/>
        </p:nvSpPr>
        <p:spPr>
          <a:xfrm>
            <a:off x="4956175" y="967739"/>
            <a:ext cx="6629399" cy="2352518"/>
          </a:xfrm>
          <a:custGeom>
            <a:avLst/>
            <a:gdLst>
              <a:gd name="connsiteX0" fmla="*/ 0 w 7560564"/>
              <a:gd name="connsiteY0" fmla="*/ 282448 h 3275076"/>
              <a:gd name="connsiteX1" fmla="*/ 282473 w 7560564"/>
              <a:gd name="connsiteY1" fmla="*/ 0 h 3275076"/>
              <a:gd name="connsiteX2" fmla="*/ 7278116 w 7560564"/>
              <a:gd name="connsiteY2" fmla="*/ 0 h 3275076"/>
              <a:gd name="connsiteX3" fmla="*/ 7560563 w 7560564"/>
              <a:gd name="connsiteY3" fmla="*/ 282448 h 3275076"/>
              <a:gd name="connsiteX4" fmla="*/ 7560563 w 7560564"/>
              <a:gd name="connsiteY4" fmla="*/ 2992602 h 3275076"/>
              <a:gd name="connsiteX5" fmla="*/ 7278116 w 7560564"/>
              <a:gd name="connsiteY5" fmla="*/ 3275075 h 3275076"/>
              <a:gd name="connsiteX6" fmla="*/ 282473 w 7560564"/>
              <a:gd name="connsiteY6" fmla="*/ 3275075 h 3275076"/>
              <a:gd name="connsiteX7" fmla="*/ 0 w 7560564"/>
              <a:gd name="connsiteY7" fmla="*/ 2992602 h 3275076"/>
              <a:gd name="connsiteX8" fmla="*/ 0 w 7560564"/>
              <a:gd name="connsiteY8" fmla="*/ 282448 h 32750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7560564" h="3275076">
                <a:moveTo>
                  <a:pt x="0" y="282448"/>
                </a:moveTo>
                <a:cubicBezTo>
                  <a:pt x="0" y="126492"/>
                  <a:pt x="126466" y="0"/>
                  <a:pt x="282473" y="0"/>
                </a:cubicBezTo>
                <a:lnTo>
                  <a:pt x="7278116" y="0"/>
                </a:lnTo>
                <a:cubicBezTo>
                  <a:pt x="7434071" y="0"/>
                  <a:pt x="7560563" y="126492"/>
                  <a:pt x="7560563" y="282448"/>
                </a:cubicBezTo>
                <a:lnTo>
                  <a:pt x="7560563" y="2992602"/>
                </a:lnTo>
                <a:cubicBezTo>
                  <a:pt x="7560563" y="3148609"/>
                  <a:pt x="7434071" y="3275075"/>
                  <a:pt x="7278116" y="3275075"/>
                </a:cubicBezTo>
                <a:lnTo>
                  <a:pt x="282473" y="3275075"/>
                </a:lnTo>
                <a:cubicBezTo>
                  <a:pt x="126466" y="3275075"/>
                  <a:pt x="0" y="3148609"/>
                  <a:pt x="0" y="2992602"/>
                </a:cubicBezTo>
                <a:lnTo>
                  <a:pt x="0" y="282448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2172326" y="711365"/>
            <a:ext cx="1359346" cy="886482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69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300" b="0" i="0" u="none" strike="noStrike" kern="1200" cap="none" spc="0" normalizeH="0" baseline="0" noProof="0" dirty="0">
                <a:ln>
                  <a:noFill/>
                </a:ln>
                <a:solidFill>
                  <a:srgbClr val="4197DF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思政</a:t>
            </a:r>
            <a:endParaRPr kumimoji="0" lang="en-US" altLang="zh-CN" sz="5300" b="0" i="0" u="none" strike="noStrike" kern="1200" cap="none" spc="0" normalizeH="0" baseline="0" noProof="0" dirty="0">
              <a:ln>
                <a:noFill/>
              </a:ln>
              <a:solidFill>
                <a:srgbClr val="4197DF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233987" y="1642914"/>
            <a:ext cx="1261564" cy="27259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rgbClr val="4197D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IDEOLOGY</a:t>
            </a:r>
            <a:endParaRPr kumimoji="0" lang="en-US" altLang="zh-CN" sz="1900" b="0" i="0" u="none" strike="noStrike" kern="1200" cap="none" spc="0" normalizeH="0" baseline="0" noProof="0" dirty="0">
              <a:ln>
                <a:noFill/>
              </a:ln>
              <a:solidFill>
                <a:srgbClr val="4197DF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567791" y="762794"/>
            <a:ext cx="718145" cy="81043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69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197DF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目标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4197DF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1625" y="828675"/>
            <a:ext cx="488950" cy="985838"/>
          </a:xfrm>
          <a:prstGeom prst="rect">
            <a:avLst/>
          </a:prstGeom>
          <a:solidFill>
            <a:srgbClr val="1A8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1" name="Rectangle 3"/>
          <p:cNvSpPr txBox="1">
            <a:spLocks noRot="1" noChangeArrowheads="1"/>
          </p:cNvSpPr>
          <p:nvPr/>
        </p:nvSpPr>
        <p:spPr>
          <a:xfrm>
            <a:off x="-85726" y="1642914"/>
            <a:ext cx="5797549" cy="4270375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SzPct val="80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1235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4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40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6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90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50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1219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l"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320" name="直接连接符 319"/>
          <p:cNvCxnSpPr/>
          <p:nvPr/>
        </p:nvCxnSpPr>
        <p:spPr>
          <a:xfrm>
            <a:off x="-73026" y="2126500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直接连接符 320"/>
          <p:cNvCxnSpPr/>
          <p:nvPr/>
        </p:nvCxnSpPr>
        <p:spPr>
          <a:xfrm>
            <a:off x="-73026" y="2297950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直接连接符 321"/>
          <p:cNvCxnSpPr/>
          <p:nvPr/>
        </p:nvCxnSpPr>
        <p:spPr>
          <a:xfrm>
            <a:off x="-73026" y="2455113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直接连接符 322"/>
          <p:cNvCxnSpPr/>
          <p:nvPr/>
        </p:nvCxnSpPr>
        <p:spPr>
          <a:xfrm>
            <a:off x="-73026" y="2626563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直接连接符 323"/>
          <p:cNvCxnSpPr/>
          <p:nvPr/>
        </p:nvCxnSpPr>
        <p:spPr>
          <a:xfrm>
            <a:off x="-73026" y="2820194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5" name="直接连接符 324"/>
          <p:cNvCxnSpPr/>
          <p:nvPr/>
        </p:nvCxnSpPr>
        <p:spPr>
          <a:xfrm>
            <a:off x="-73026" y="2991644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6" name="直接连接符 325"/>
          <p:cNvCxnSpPr/>
          <p:nvPr/>
        </p:nvCxnSpPr>
        <p:spPr>
          <a:xfrm>
            <a:off x="-73026" y="3148807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直接连接符 326"/>
          <p:cNvCxnSpPr/>
          <p:nvPr/>
        </p:nvCxnSpPr>
        <p:spPr>
          <a:xfrm>
            <a:off x="-73026" y="3320257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5379881" y="1383208"/>
            <a:ext cx="5797549" cy="127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    “少壮不努力，老大徒伤悲。”“劝君莫惜金镂衣，劝君惜取少年时。”盛世之下，青年学生要惜时如金，学好知识和技术，报效祖国。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93" y="1471587"/>
            <a:ext cx="9888772" cy="52701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客户端配置（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客户端比较简单，在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TCP/IP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属性中设置自动获取就可以。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命令提示符下，利用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ipconfig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可以释放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地址后，重新获取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相关命令如下。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3429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释放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地址：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ipconfig   /release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3429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重新申请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地址：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ipconfig   /renew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．在服务器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Server01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端查看租约数据库文件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cat   /var/lib/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dhcpd.leases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任务10-3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DHCP</a:t>
            </a:r>
            <a:r>
              <a:rPr lang="zh-CN" altLang="en-US" dirty="0"/>
              <a:t>的应用案例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84793" y="4039394"/>
            <a:ext cx="10028789" cy="11627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84793" y="5715792"/>
            <a:ext cx="10028789" cy="53340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108639" y="4234151"/>
            <a:ext cx="4040125" cy="369353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5133472" y="2777709"/>
            <a:ext cx="1705595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项目设计与准备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133472" y="2069841"/>
            <a:ext cx="1461939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项目知识准备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48" name="TextBox 1"/>
          <p:cNvSpPr txBox="1"/>
          <p:nvPr/>
        </p:nvSpPr>
        <p:spPr>
          <a:xfrm>
            <a:off x="5176004" y="3531486"/>
            <a:ext cx="974626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项目实施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5123624" y="4281352"/>
            <a:ext cx="3957558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项目实录：配置与管理</a:t>
            </a: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DHCP</a:t>
            </a: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服务器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51" name="Freeform 3"/>
          <p:cNvSpPr/>
          <p:nvPr/>
        </p:nvSpPr>
        <p:spPr>
          <a:xfrm>
            <a:off x="4700092" y="1642913"/>
            <a:ext cx="79628" cy="3615681"/>
          </a:xfrm>
          <a:custGeom>
            <a:avLst/>
            <a:gdLst>
              <a:gd name="connsiteX0" fmla="*/ 6350 w 21844"/>
              <a:gd name="connsiteY0" fmla="*/ 6350 h 879855"/>
              <a:gd name="connsiteX1" fmla="*/ 6350 w 21844"/>
              <a:gd name="connsiteY1" fmla="*/ 873506 h 8798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844" h="879855">
                <a:moveTo>
                  <a:pt x="6350" y="6350"/>
                </a:moveTo>
                <a:lnTo>
                  <a:pt x="6350" y="873506"/>
                </a:lnTo>
              </a:path>
            </a:pathLst>
          </a:custGeom>
          <a:ln w="12700">
            <a:solidFill>
              <a:srgbClr val="A4B3D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Freeform 3"/>
          <p:cNvSpPr/>
          <p:nvPr/>
        </p:nvSpPr>
        <p:spPr>
          <a:xfrm>
            <a:off x="4637406" y="2158484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Freeform 3"/>
          <p:cNvSpPr/>
          <p:nvPr/>
        </p:nvSpPr>
        <p:spPr>
          <a:xfrm>
            <a:off x="4637406" y="2902368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3" name="Freeform 3"/>
          <p:cNvSpPr/>
          <p:nvPr/>
        </p:nvSpPr>
        <p:spPr>
          <a:xfrm>
            <a:off x="4637406" y="36357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4" name="Freeform 3"/>
          <p:cNvSpPr/>
          <p:nvPr/>
        </p:nvSpPr>
        <p:spPr>
          <a:xfrm>
            <a:off x="4637406" y="43596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0249" y="1448594"/>
            <a:ext cx="10496725" cy="4996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项目实录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配置与管理</a:t>
            </a:r>
            <a:r>
              <a:rPr lang="en-US" altLang="zh-CN" dirty="0"/>
              <a:t>DHCP</a:t>
            </a:r>
            <a:r>
              <a:rPr lang="zh-CN" altLang="en-US" dirty="0"/>
              <a:t>服务器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575" y="2675051"/>
            <a:ext cx="32004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0249" y="1448594"/>
            <a:ext cx="10496725" cy="38851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．项目背景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）某企业计划构建一台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服务器来解决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地址动态分配的问题，要求能够分配 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地址以及网关、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等其他网络属性信息。同时要求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Samba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服务器分配固定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地址。该公司的网络拓扑图如图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11-9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192.168.1.2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服务器的域名为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dns.jnrp.cn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192.168.1.3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192.168.1.10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Samba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192.168.1.5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；网关地址为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192.168.1.254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；地址范围为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192.168.1.3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192.168.1.150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，掩码为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255.255.255.0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项目实录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配置与管理</a:t>
            </a:r>
            <a:r>
              <a:rPr lang="en-US" altLang="zh-CN" dirty="0"/>
              <a:t>DHCP</a:t>
            </a:r>
            <a:r>
              <a:rPr lang="zh-CN" altLang="en-US" dirty="0"/>
              <a:t>服务器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841375" y="4826981"/>
            <a:ext cx="10363199" cy="1963258"/>
          </a:xfrm>
          <a:prstGeom prst="rect">
            <a:avLst/>
          </a:prstGeom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117975" y="2636950"/>
            <a:ext cx="855730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709597" y="4852485"/>
          <a:ext cx="2762249" cy="1937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Visio" r:id="rId2" imgW="6089650" imgH="4270375" progId="Visio.Drawing.15">
                  <p:embed/>
                </p:oleObj>
              </mc:Choice>
              <mc:Fallback>
                <p:oleObj name="Visio" r:id="rId2" imgW="6089650" imgH="4270375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9597" y="4852485"/>
                        <a:ext cx="2762249" cy="193775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0249" y="1448594"/>
            <a:ext cx="10496725" cy="2961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．项目背景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）配置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超级作用域。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企业内部建立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服务器，网络规划采用单作用域的结构，使用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192.168.1.0/24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网段的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地址。随着公司规模扩大，设备数量增多，现有的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地址无法满足网络的需求，需要添加可用的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地址。这时可以使用超级作用域完成增加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地址，在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服务器上添加新的作用域，使用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192.168.8.0/24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网段扩展网络地址的范围。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项目实录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配置与管理</a:t>
            </a:r>
            <a:r>
              <a:rPr lang="en-US" altLang="zh-CN" dirty="0"/>
              <a:t>DHCP</a:t>
            </a:r>
            <a:r>
              <a:rPr lang="zh-CN" altLang="en-US" dirty="0"/>
              <a:t>服务器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841375" y="4410429"/>
            <a:ext cx="10363199" cy="2326441"/>
          </a:xfrm>
          <a:prstGeom prst="rect">
            <a:avLst/>
          </a:prstGeom>
        </p:spPr>
      </p:pic>
      <p:pic>
        <p:nvPicPr>
          <p:cNvPr id="8195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175" y="4456049"/>
            <a:ext cx="5124450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0249" y="1448594"/>
            <a:ext cx="10496725" cy="20385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．项目背景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中继代理。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公司内部存在两个子网，分别为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192.168.1.0/24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192.168.3.0/24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，现在需要使用一台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服务器为这两个子网客户机分配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地址。该公司的网络拓扑图如图所示。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项目实录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配置与管理</a:t>
            </a:r>
            <a:r>
              <a:rPr lang="en-US" altLang="zh-CN" dirty="0"/>
              <a:t>DHCP</a:t>
            </a:r>
            <a:r>
              <a:rPr lang="zh-CN" altLang="en-US" dirty="0"/>
              <a:t>服务器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830008" y="3563300"/>
            <a:ext cx="10363199" cy="2838450"/>
          </a:xfrm>
          <a:prstGeom prst="rect">
            <a:avLst/>
          </a:prstGeom>
        </p:spPr>
      </p:pic>
      <p:pic>
        <p:nvPicPr>
          <p:cNvPr id="9218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775" y="3754352"/>
            <a:ext cx="5807724" cy="2418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说明</a:t>
            </a:r>
            <a:endParaRPr lang="zh-CN" altLang="en-US" dirty="0"/>
          </a:p>
        </p:txBody>
      </p:sp>
      <p:sp>
        <p:nvSpPr>
          <p:cNvPr id="7" name="文本框 1"/>
          <p:cNvSpPr txBox="1"/>
          <p:nvPr/>
        </p:nvSpPr>
        <p:spPr>
          <a:xfrm>
            <a:off x="373902" y="1143794"/>
            <a:ext cx="8849473" cy="64479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订购教材后请向作者索要含电子教案、微课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+</a:t>
            </a: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课堂慕课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+</a:t>
            </a: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项目实录视频、课件、课标、授课计划、项目任务单、试卷等的备课包。</a:t>
            </a:r>
            <a:endParaRPr lang="zh-CN" altLang="en-US" kern="100" dirty="0"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全套资源提供群： </a:t>
            </a:r>
            <a:r>
              <a:rPr lang="en-US" altLang="zh-CN" sz="2800" b="1" kern="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414901724</a:t>
            </a:r>
            <a:endParaRPr lang="en-US" altLang="zh-CN" sz="2800" b="1" kern="100" dirty="0">
              <a:solidFill>
                <a:srgbClr val="FF0000"/>
              </a:solidFill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作者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QQ</a:t>
            </a: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：</a:t>
            </a:r>
            <a:r>
              <a:rPr lang="en-US" altLang="zh-CN" sz="2800" b="1" kern="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68433059</a:t>
            </a:r>
            <a:endParaRPr lang="en-US" altLang="zh-CN" sz="2800" b="1" kern="100" dirty="0">
              <a:solidFill>
                <a:srgbClr val="FF0000"/>
              </a:solidFill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教材：</a:t>
            </a:r>
            <a:endParaRPr lang="en-US" altLang="zh-CN" kern="100" dirty="0"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ISBN</a:t>
            </a: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：</a:t>
            </a:r>
            <a:endParaRPr lang="en-US" altLang="zh-CN" kern="100" dirty="0"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微信扫码关注</a:t>
            </a:r>
            <a:r>
              <a:rPr lang="zh-CN" altLang="en-US" sz="2800" b="1" kern="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“规划教材”“计算机优秀教材”</a:t>
            </a: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，时刻关注新书出版、资源提供和更新！随时可免费寄您公众号上的样书：</a:t>
            </a:r>
            <a:endParaRPr lang="en-US" altLang="zh-CN" kern="100" dirty="0"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kern="100" dirty="0"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8" name="Freeform 3"/>
          <p:cNvSpPr/>
          <p:nvPr/>
        </p:nvSpPr>
        <p:spPr>
          <a:xfrm rot="10800000">
            <a:off x="1146336" y="9151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440" y="1143794"/>
            <a:ext cx="2670735" cy="267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375" y="3967165"/>
            <a:ext cx="2743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8350" cy="685958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58147" y="2210312"/>
            <a:ext cx="7682056" cy="60973"/>
          </a:xfrm>
          <a:prstGeom prst="rect">
            <a:avLst/>
          </a:prstGeom>
          <a:gradFill flip="none" rotWithShape="1">
            <a:gsLst>
              <a:gs pos="0">
                <a:srgbClr val="28A7E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28A7E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spcCol="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58147" y="4025019"/>
            <a:ext cx="7682056" cy="60973"/>
          </a:xfrm>
          <a:prstGeom prst="rect">
            <a:avLst/>
          </a:prstGeom>
          <a:gradFill flip="none" rotWithShape="1">
            <a:gsLst>
              <a:gs pos="0">
                <a:srgbClr val="28A7E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28A7E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spcCol="0"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095121" y="2480346"/>
            <a:ext cx="203200" cy="203200"/>
          </a:xfrm>
          <a:prstGeom prst="ellipse">
            <a:avLst/>
          </a:prstGeom>
          <a:solidFill>
            <a:srgbClr val="3E5CC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095121" y="2727996"/>
            <a:ext cx="203200" cy="203200"/>
          </a:xfrm>
          <a:prstGeom prst="ellipse">
            <a:avLst/>
          </a:pr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095121" y="2975646"/>
            <a:ext cx="203200" cy="203200"/>
          </a:xfrm>
          <a:prstGeom prst="ellipse">
            <a:avLst/>
          </a:prstGeom>
          <a:solidFill>
            <a:srgbClr val="F08E3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"/>
          <p:cNvSpPr txBox="1"/>
          <p:nvPr/>
        </p:nvSpPr>
        <p:spPr>
          <a:xfrm>
            <a:off x="2611437" y="2134394"/>
            <a:ext cx="70064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1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Freeform 3"/>
          <p:cNvSpPr/>
          <p:nvPr/>
        </p:nvSpPr>
        <p:spPr>
          <a:xfrm>
            <a:off x="-73026" y="0"/>
            <a:ext cx="12344401" cy="6859588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ECEC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Freeform 3"/>
          <p:cNvSpPr/>
          <p:nvPr/>
        </p:nvSpPr>
        <p:spPr>
          <a:xfrm>
            <a:off x="4956175" y="967738"/>
            <a:ext cx="6744009" cy="3224055"/>
          </a:xfrm>
          <a:custGeom>
            <a:avLst/>
            <a:gdLst>
              <a:gd name="connsiteX0" fmla="*/ 0 w 7560564"/>
              <a:gd name="connsiteY0" fmla="*/ 282448 h 3275076"/>
              <a:gd name="connsiteX1" fmla="*/ 282473 w 7560564"/>
              <a:gd name="connsiteY1" fmla="*/ 0 h 3275076"/>
              <a:gd name="connsiteX2" fmla="*/ 7278116 w 7560564"/>
              <a:gd name="connsiteY2" fmla="*/ 0 h 3275076"/>
              <a:gd name="connsiteX3" fmla="*/ 7560563 w 7560564"/>
              <a:gd name="connsiteY3" fmla="*/ 282448 h 3275076"/>
              <a:gd name="connsiteX4" fmla="*/ 7560563 w 7560564"/>
              <a:gd name="connsiteY4" fmla="*/ 2992602 h 3275076"/>
              <a:gd name="connsiteX5" fmla="*/ 7278116 w 7560564"/>
              <a:gd name="connsiteY5" fmla="*/ 3275075 h 3275076"/>
              <a:gd name="connsiteX6" fmla="*/ 282473 w 7560564"/>
              <a:gd name="connsiteY6" fmla="*/ 3275075 h 3275076"/>
              <a:gd name="connsiteX7" fmla="*/ 0 w 7560564"/>
              <a:gd name="connsiteY7" fmla="*/ 2992602 h 3275076"/>
              <a:gd name="connsiteX8" fmla="*/ 0 w 7560564"/>
              <a:gd name="connsiteY8" fmla="*/ 282448 h 32750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7560564" h="3275076">
                <a:moveTo>
                  <a:pt x="0" y="282448"/>
                </a:moveTo>
                <a:cubicBezTo>
                  <a:pt x="0" y="126492"/>
                  <a:pt x="126466" y="0"/>
                  <a:pt x="282473" y="0"/>
                </a:cubicBezTo>
                <a:lnTo>
                  <a:pt x="7278116" y="0"/>
                </a:lnTo>
                <a:cubicBezTo>
                  <a:pt x="7434071" y="0"/>
                  <a:pt x="7560563" y="126492"/>
                  <a:pt x="7560563" y="282448"/>
                </a:cubicBezTo>
                <a:lnTo>
                  <a:pt x="7560563" y="2992602"/>
                </a:lnTo>
                <a:cubicBezTo>
                  <a:pt x="7560563" y="3148609"/>
                  <a:pt x="7434071" y="3275075"/>
                  <a:pt x="7278116" y="3275075"/>
                </a:cubicBezTo>
                <a:lnTo>
                  <a:pt x="282473" y="3275075"/>
                </a:lnTo>
                <a:cubicBezTo>
                  <a:pt x="126466" y="3275075"/>
                  <a:pt x="0" y="3148609"/>
                  <a:pt x="0" y="2992602"/>
                </a:cubicBezTo>
                <a:lnTo>
                  <a:pt x="0" y="282448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2172326" y="711365"/>
            <a:ext cx="1359346" cy="886482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69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300" b="0" i="0" u="none" strike="noStrike" kern="1200" cap="none" spc="0" normalizeH="0" baseline="0" noProof="0" dirty="0">
                <a:ln>
                  <a:noFill/>
                </a:ln>
                <a:solidFill>
                  <a:srgbClr val="4197DF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思政</a:t>
            </a:r>
            <a:endParaRPr kumimoji="0" lang="en-US" altLang="zh-CN" sz="5300" b="0" i="0" u="none" strike="noStrike" kern="1200" cap="none" spc="0" normalizeH="0" baseline="0" noProof="0" dirty="0">
              <a:ln>
                <a:noFill/>
              </a:ln>
              <a:solidFill>
                <a:srgbClr val="4197DF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233987" y="1642914"/>
            <a:ext cx="1261564" cy="27259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rgbClr val="4197D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IDEOLOGY</a:t>
            </a:r>
            <a:endParaRPr kumimoji="0" lang="en-US" altLang="zh-CN" sz="1900" b="0" i="0" u="none" strike="noStrike" kern="1200" cap="none" spc="0" normalizeH="0" baseline="0" noProof="0" dirty="0">
              <a:ln>
                <a:noFill/>
              </a:ln>
              <a:solidFill>
                <a:srgbClr val="4197DF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567791" y="762794"/>
            <a:ext cx="718145" cy="81043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69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197DF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内容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4197DF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1625" y="828675"/>
            <a:ext cx="488950" cy="985838"/>
          </a:xfrm>
          <a:prstGeom prst="rect">
            <a:avLst/>
          </a:prstGeom>
          <a:solidFill>
            <a:srgbClr val="1A8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1" name="Rectangle 3"/>
          <p:cNvSpPr txBox="1">
            <a:spLocks noRot="1" noChangeArrowheads="1"/>
          </p:cNvSpPr>
          <p:nvPr/>
        </p:nvSpPr>
        <p:spPr>
          <a:xfrm>
            <a:off x="-85726" y="1642914"/>
            <a:ext cx="5797549" cy="4270375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SzPct val="80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1235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4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40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6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90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50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1219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l"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320" name="直接连接符 319"/>
          <p:cNvCxnSpPr/>
          <p:nvPr/>
        </p:nvCxnSpPr>
        <p:spPr>
          <a:xfrm>
            <a:off x="-73026" y="2126500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直接连接符 320"/>
          <p:cNvCxnSpPr/>
          <p:nvPr/>
        </p:nvCxnSpPr>
        <p:spPr>
          <a:xfrm>
            <a:off x="-73026" y="2297950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直接连接符 321"/>
          <p:cNvCxnSpPr/>
          <p:nvPr/>
        </p:nvCxnSpPr>
        <p:spPr>
          <a:xfrm>
            <a:off x="-73026" y="2455113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直接连接符 322"/>
          <p:cNvCxnSpPr/>
          <p:nvPr/>
        </p:nvCxnSpPr>
        <p:spPr>
          <a:xfrm>
            <a:off x="-73026" y="2626563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直接连接符 323"/>
          <p:cNvCxnSpPr/>
          <p:nvPr/>
        </p:nvCxnSpPr>
        <p:spPr>
          <a:xfrm>
            <a:off x="-73026" y="2820194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5" name="直接连接符 324"/>
          <p:cNvCxnSpPr/>
          <p:nvPr/>
        </p:nvCxnSpPr>
        <p:spPr>
          <a:xfrm>
            <a:off x="-73026" y="2991644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6" name="直接连接符 325"/>
          <p:cNvCxnSpPr/>
          <p:nvPr/>
        </p:nvCxnSpPr>
        <p:spPr>
          <a:xfrm>
            <a:off x="-73026" y="3148807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直接连接符 326"/>
          <p:cNvCxnSpPr/>
          <p:nvPr/>
        </p:nvCxnSpPr>
        <p:spPr>
          <a:xfrm>
            <a:off x="-73026" y="3320257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5379881" y="1383208"/>
            <a:ext cx="5797549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    你了解国产操作系统银河麒麟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V10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吗？它的深远影响是什么？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  <a:p>
            <a:pPr marL="0" marR="0" lvl="0" indent="0" algn="l" defTabSz="1219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    国产操作系统银河麒麟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V10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面世引发了业界和公众关注。这一操作系统不仅可以充分适应“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5G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时代”需求，其独创的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kydroid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技术还支持海量安卓应用，将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300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余万款安卓适配软硬件无缝迁移到国产平台。银河麒麟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V10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作为国内安全等级最高的操作系统，是首款实现具有内生安全体系的操作系统，成功打破了相关技术封锁与垄断，有能力成为承载国家基础软件的安全基石。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Freeform 3"/>
          <p:cNvSpPr/>
          <p:nvPr/>
        </p:nvSpPr>
        <p:spPr>
          <a:xfrm>
            <a:off x="-73026" y="0"/>
            <a:ext cx="12344401" cy="6859588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ECEC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Freeform 3"/>
          <p:cNvSpPr/>
          <p:nvPr/>
        </p:nvSpPr>
        <p:spPr>
          <a:xfrm>
            <a:off x="4956175" y="967738"/>
            <a:ext cx="6744009" cy="3224055"/>
          </a:xfrm>
          <a:custGeom>
            <a:avLst/>
            <a:gdLst>
              <a:gd name="connsiteX0" fmla="*/ 0 w 7560564"/>
              <a:gd name="connsiteY0" fmla="*/ 282448 h 3275076"/>
              <a:gd name="connsiteX1" fmla="*/ 282473 w 7560564"/>
              <a:gd name="connsiteY1" fmla="*/ 0 h 3275076"/>
              <a:gd name="connsiteX2" fmla="*/ 7278116 w 7560564"/>
              <a:gd name="connsiteY2" fmla="*/ 0 h 3275076"/>
              <a:gd name="connsiteX3" fmla="*/ 7560563 w 7560564"/>
              <a:gd name="connsiteY3" fmla="*/ 282448 h 3275076"/>
              <a:gd name="connsiteX4" fmla="*/ 7560563 w 7560564"/>
              <a:gd name="connsiteY4" fmla="*/ 2992602 h 3275076"/>
              <a:gd name="connsiteX5" fmla="*/ 7278116 w 7560564"/>
              <a:gd name="connsiteY5" fmla="*/ 3275075 h 3275076"/>
              <a:gd name="connsiteX6" fmla="*/ 282473 w 7560564"/>
              <a:gd name="connsiteY6" fmla="*/ 3275075 h 3275076"/>
              <a:gd name="connsiteX7" fmla="*/ 0 w 7560564"/>
              <a:gd name="connsiteY7" fmla="*/ 2992602 h 3275076"/>
              <a:gd name="connsiteX8" fmla="*/ 0 w 7560564"/>
              <a:gd name="connsiteY8" fmla="*/ 282448 h 32750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7560564" h="3275076">
                <a:moveTo>
                  <a:pt x="0" y="282448"/>
                </a:moveTo>
                <a:cubicBezTo>
                  <a:pt x="0" y="126492"/>
                  <a:pt x="126466" y="0"/>
                  <a:pt x="282473" y="0"/>
                </a:cubicBezTo>
                <a:lnTo>
                  <a:pt x="7278116" y="0"/>
                </a:lnTo>
                <a:cubicBezTo>
                  <a:pt x="7434071" y="0"/>
                  <a:pt x="7560563" y="126492"/>
                  <a:pt x="7560563" y="282448"/>
                </a:cubicBezTo>
                <a:lnTo>
                  <a:pt x="7560563" y="2992602"/>
                </a:lnTo>
                <a:cubicBezTo>
                  <a:pt x="7560563" y="3148609"/>
                  <a:pt x="7434071" y="3275075"/>
                  <a:pt x="7278116" y="3275075"/>
                </a:cubicBezTo>
                <a:lnTo>
                  <a:pt x="282473" y="3275075"/>
                </a:lnTo>
                <a:cubicBezTo>
                  <a:pt x="126466" y="3275075"/>
                  <a:pt x="0" y="3148609"/>
                  <a:pt x="0" y="2992602"/>
                </a:cubicBezTo>
                <a:lnTo>
                  <a:pt x="0" y="282448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2172326" y="711365"/>
            <a:ext cx="1359346" cy="886482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69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300" b="0" i="0" u="none" strike="noStrike" kern="1200" cap="none" spc="0" normalizeH="0" baseline="0" noProof="0" dirty="0">
                <a:ln>
                  <a:noFill/>
                </a:ln>
                <a:solidFill>
                  <a:srgbClr val="4197DF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思政</a:t>
            </a:r>
            <a:endParaRPr kumimoji="0" lang="en-US" altLang="zh-CN" sz="5300" b="0" i="0" u="none" strike="noStrike" kern="1200" cap="none" spc="0" normalizeH="0" baseline="0" noProof="0" dirty="0">
              <a:ln>
                <a:noFill/>
              </a:ln>
              <a:solidFill>
                <a:srgbClr val="4197DF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233987" y="1642914"/>
            <a:ext cx="1261564" cy="27259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rgbClr val="4197D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IDEOLOGY</a:t>
            </a:r>
            <a:endParaRPr kumimoji="0" lang="en-US" altLang="zh-CN" sz="1900" b="0" i="0" u="none" strike="noStrike" kern="1200" cap="none" spc="0" normalizeH="0" baseline="0" noProof="0" dirty="0">
              <a:ln>
                <a:noFill/>
              </a:ln>
              <a:solidFill>
                <a:srgbClr val="4197DF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567791" y="762794"/>
            <a:ext cx="718145" cy="81043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69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197DF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内容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4197DF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1625" y="828675"/>
            <a:ext cx="488950" cy="985838"/>
          </a:xfrm>
          <a:prstGeom prst="rect">
            <a:avLst/>
          </a:prstGeom>
          <a:solidFill>
            <a:srgbClr val="1A8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1" name="Rectangle 3"/>
          <p:cNvSpPr txBox="1">
            <a:spLocks noRot="1" noChangeArrowheads="1"/>
          </p:cNvSpPr>
          <p:nvPr/>
        </p:nvSpPr>
        <p:spPr>
          <a:xfrm>
            <a:off x="-85726" y="1642914"/>
            <a:ext cx="5797549" cy="4270375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SzPct val="80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1235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4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40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6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90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50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1219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l"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320" name="直接连接符 319"/>
          <p:cNvCxnSpPr/>
          <p:nvPr/>
        </p:nvCxnSpPr>
        <p:spPr>
          <a:xfrm>
            <a:off x="-73026" y="2126500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直接连接符 320"/>
          <p:cNvCxnSpPr/>
          <p:nvPr/>
        </p:nvCxnSpPr>
        <p:spPr>
          <a:xfrm>
            <a:off x="-73026" y="2297950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直接连接符 321"/>
          <p:cNvCxnSpPr/>
          <p:nvPr/>
        </p:nvCxnSpPr>
        <p:spPr>
          <a:xfrm>
            <a:off x="-73026" y="2455113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直接连接符 322"/>
          <p:cNvCxnSpPr/>
          <p:nvPr/>
        </p:nvCxnSpPr>
        <p:spPr>
          <a:xfrm>
            <a:off x="-73026" y="2626563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直接连接符 323"/>
          <p:cNvCxnSpPr/>
          <p:nvPr/>
        </p:nvCxnSpPr>
        <p:spPr>
          <a:xfrm>
            <a:off x="-73026" y="2820194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5" name="直接连接符 324"/>
          <p:cNvCxnSpPr/>
          <p:nvPr/>
        </p:nvCxnSpPr>
        <p:spPr>
          <a:xfrm>
            <a:off x="-73026" y="2991644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6" name="直接连接符 325"/>
          <p:cNvCxnSpPr/>
          <p:nvPr/>
        </p:nvCxnSpPr>
        <p:spPr>
          <a:xfrm>
            <a:off x="-73026" y="3148807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直接连接符 326"/>
          <p:cNvCxnSpPr/>
          <p:nvPr/>
        </p:nvCxnSpPr>
        <p:spPr>
          <a:xfrm>
            <a:off x="-73026" y="3320257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5379881" y="1383208"/>
            <a:ext cx="5797549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    核心技术从不是别人给予的，必须依靠自主创新。从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2019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8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月华为发布自主操作系统鸿蒙，到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2020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年银河麒麟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V10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面世，我国操作系统正加速走向独立创新的发展新阶段。当前，麒麟操作系统在海关、交通、统计、农业等很多部门得到规模化应用，采用这一操作系统的机构和企业已经超过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1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万家。这一数字证明，麒麟操作系统已经获得了市场一定程度的认可。只有坚持开放兼容，让操作系统与更多产品适配，才能推动产品性能更新迭代，让用户拥有更好的使用体验。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4914029" y="2032470"/>
            <a:ext cx="1943718" cy="369353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"/>
          <p:cNvSpPr txBox="1"/>
          <p:nvPr/>
        </p:nvSpPr>
        <p:spPr>
          <a:xfrm>
            <a:off x="5133472" y="2777709"/>
            <a:ext cx="1705595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项目设计与准备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133472" y="2069841"/>
            <a:ext cx="1461939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900" dirty="0">
                <a:solidFill>
                  <a:schemeClr val="bg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项目知识准备</a:t>
            </a:r>
            <a:endParaRPr lang="zh-CN" altLang="en-US" sz="1900" dirty="0">
              <a:solidFill>
                <a:schemeClr val="bg1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48" name="TextBox 1"/>
          <p:cNvSpPr txBox="1"/>
          <p:nvPr/>
        </p:nvSpPr>
        <p:spPr>
          <a:xfrm>
            <a:off x="5176004" y="3531486"/>
            <a:ext cx="974626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项目实施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5123624" y="4281352"/>
            <a:ext cx="3855223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项目实录：配置与管理</a:t>
            </a:r>
            <a:r>
              <a:rPr lang="en-US" altLang="zh-CN" sz="1900" dirty="0">
                <a:solidFill>
                  <a:srgbClr val="656D8D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DHCP</a:t>
            </a: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服务器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1" name="Freeform 3"/>
          <p:cNvSpPr/>
          <p:nvPr/>
        </p:nvSpPr>
        <p:spPr>
          <a:xfrm>
            <a:off x="4700092" y="1642913"/>
            <a:ext cx="79628" cy="3615681"/>
          </a:xfrm>
          <a:custGeom>
            <a:avLst/>
            <a:gdLst>
              <a:gd name="connsiteX0" fmla="*/ 6350 w 21844"/>
              <a:gd name="connsiteY0" fmla="*/ 6350 h 879855"/>
              <a:gd name="connsiteX1" fmla="*/ 6350 w 21844"/>
              <a:gd name="connsiteY1" fmla="*/ 873506 h 8798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844" h="879855">
                <a:moveTo>
                  <a:pt x="6350" y="6350"/>
                </a:moveTo>
                <a:lnTo>
                  <a:pt x="6350" y="873506"/>
                </a:lnTo>
              </a:path>
            </a:pathLst>
          </a:custGeom>
          <a:ln w="12700">
            <a:solidFill>
              <a:srgbClr val="A4B3D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3"/>
          <p:cNvSpPr/>
          <p:nvPr/>
        </p:nvSpPr>
        <p:spPr>
          <a:xfrm>
            <a:off x="4637406" y="2158484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637406" y="2902368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3"/>
          <p:cNvSpPr/>
          <p:nvPr/>
        </p:nvSpPr>
        <p:spPr>
          <a:xfrm>
            <a:off x="4637406" y="36357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"/>
          <p:cNvSpPr/>
          <p:nvPr/>
        </p:nvSpPr>
        <p:spPr>
          <a:xfrm>
            <a:off x="4637406" y="43596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DHCP</a:t>
            </a:r>
            <a:r>
              <a:rPr lang="zh-CN" altLang="en-US" dirty="0"/>
              <a:t>服务概述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363200" cy="32696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基于客户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服务器模式，当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客户端启动时，它会自动与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服务器通信要求提供自动分配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地址的服务，而安装了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服务软件的服务器则会响应要求。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用户可以利用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服务器管理动态的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地址分配及其他相关的环境配置工作，如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Gateway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（网关）的设置。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机制中可以分为服务器和客户端两个部分，服务器使用固定的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地址，在局域网中扮演着给客户端提供动态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配置和网管配置的角色。客户端与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地址相关的配置，都在启动时由服务器自动分配。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DHCP</a:t>
            </a:r>
            <a:r>
              <a:rPr lang="zh-CN" altLang="en-US" dirty="0"/>
              <a:t>的工作过程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363200" cy="46546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客户端和服务器端申请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地址、获得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地址的过程一般分为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个阶段：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客户机发送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租约请求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当客户端启动网络时，由于在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网络中的每台机器都需要有一个地址，所以此时的计算机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TCP/IP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0.0.0.0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绑定在一起。它会发送一个“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 Discover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发现）”广播信息包到本地子网。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服务器提供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本地子网的每一个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服务器都会接收“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 Discover”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信息包。每个接收到请求的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服务器都会检查它是否有提供给请求客户端的有效空闲地址，如果有，则以“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 Offer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提供）”信息包作为响应。该信息包包括有效的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地址、子网掩码、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地址、租用期限，以及其他的有关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范围的详细配置。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9446</Words>
  <Application>WPS 演示</Application>
  <PresentationFormat>自定义</PresentationFormat>
  <Paragraphs>577</Paragraphs>
  <Slides>47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5" baseType="lpstr">
      <vt:lpstr>Arial</vt:lpstr>
      <vt:lpstr>宋体</vt:lpstr>
      <vt:lpstr>Wingdings</vt:lpstr>
      <vt:lpstr>微软雅黑</vt:lpstr>
      <vt:lpstr>Arial Unicode MS</vt:lpstr>
      <vt:lpstr>Microsoft YaHei UI</vt:lpstr>
      <vt:lpstr>Times New Roman</vt:lpstr>
      <vt:lpstr>方正书宋简体</vt:lpstr>
      <vt:lpstr>Arial</vt:lpstr>
      <vt:lpstr>仿宋</vt:lpstr>
      <vt:lpstr>Calibri</vt:lpstr>
      <vt:lpstr>Arial Unicode MS</vt:lpstr>
      <vt:lpstr>等线</vt:lpstr>
      <vt:lpstr>方正兰亭黑简体</vt:lpstr>
      <vt:lpstr>黑体</vt:lpstr>
      <vt:lpstr>Office Theme</vt:lpstr>
      <vt:lpstr>1_Office Theme</vt:lpstr>
      <vt:lpstr>Visio.Drawing.15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一、项目知识准备</vt:lpstr>
      <vt:lpstr>一、项目知识准备</vt:lpstr>
      <vt:lpstr>一、项目知识准备</vt:lpstr>
      <vt:lpstr>一、项目知识准备</vt:lpstr>
      <vt:lpstr>PowerPoint 演示文稿</vt:lpstr>
      <vt:lpstr>二、项目设计与准备</vt:lpstr>
      <vt:lpstr>二、项目设计与准备</vt:lpstr>
      <vt:lpstr>二、项目设计与准备</vt:lpstr>
      <vt:lpstr>PowerPoint 演示文稿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PowerPoint 演示文稿</vt:lpstr>
      <vt:lpstr>四、项目实录</vt:lpstr>
      <vt:lpstr>四、项目实录</vt:lpstr>
      <vt:lpstr>四、项目实录</vt:lpstr>
      <vt:lpstr>四、项目实录</vt:lpstr>
      <vt:lpstr>说明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siri</dc:creator>
  <cp:lastModifiedBy>Administrator</cp:lastModifiedBy>
  <cp:revision>609</cp:revision>
  <dcterms:created xsi:type="dcterms:W3CDTF">2006-08-16T00:00:00Z</dcterms:created>
  <dcterms:modified xsi:type="dcterms:W3CDTF">2026-03-07T02:44:42Z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47A6417D9B394F3E964D6CCB6605408B_12</vt:lpwstr>
  </property>
</Properties>
</file>